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9" r:id="rId2"/>
    <p:sldId id="257" r:id="rId3"/>
    <p:sldId id="261" r:id="rId4"/>
    <p:sldId id="264" r:id="rId5"/>
    <p:sldId id="260" r:id="rId6"/>
    <p:sldId id="258" r:id="rId7"/>
    <p:sldId id="259" r:id="rId8"/>
    <p:sldId id="265" r:id="rId9"/>
    <p:sldId id="270" r:id="rId10"/>
    <p:sldId id="262" r:id="rId11"/>
    <p:sldId id="263" r:id="rId12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2" d="100"/>
          <a:sy n="122" d="100"/>
        </p:scale>
        <p:origin x="-1302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A6046-9D04-4FC5-A028-3C043218B693}" type="datetimeFigureOut">
              <a:rPr lang="et-EE" smtClean="0"/>
              <a:pPr/>
              <a:t>7.09.2017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6AF5C-355D-4254-B80E-6CB035710A8A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38120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AF5C-355D-4254-B80E-6CB035710A8A}" type="slidenum">
              <a:rPr lang="et-EE" smtClean="0"/>
              <a:pPr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28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AF5C-355D-4254-B80E-6CB035710A8A}" type="slidenum">
              <a:rPr lang="et-EE" smtClean="0"/>
              <a:pPr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2179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BAD5F1-ADA6-4FC9-8EBC-8C9E550AD0DF}" type="datetimeFigureOut">
              <a:rPr lang="et-EE" smtClean="0"/>
              <a:pPr/>
              <a:t>7.09.2017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E3B583F-2075-428C-954E-716A1253F1BE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D5F1-ADA6-4FC9-8EBC-8C9E550AD0DF}" type="datetimeFigureOut">
              <a:rPr lang="et-EE" smtClean="0"/>
              <a:pPr/>
              <a:t>7.09.2017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583F-2075-428C-954E-716A1253F1B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D5F1-ADA6-4FC9-8EBC-8C9E550AD0DF}" type="datetimeFigureOut">
              <a:rPr lang="et-EE" smtClean="0"/>
              <a:pPr/>
              <a:t>7.09.2017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583F-2075-428C-954E-716A1253F1B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D5F1-ADA6-4FC9-8EBC-8C9E550AD0DF}" type="datetimeFigureOut">
              <a:rPr lang="et-EE" smtClean="0"/>
              <a:pPr/>
              <a:t>7.09.2017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583F-2075-428C-954E-716A1253F1BE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BAD5F1-ADA6-4FC9-8EBC-8C9E550AD0DF}" type="datetimeFigureOut">
              <a:rPr lang="et-EE" smtClean="0"/>
              <a:pPr/>
              <a:t>7.09.2017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583F-2075-428C-954E-716A1253F1BE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D5F1-ADA6-4FC9-8EBC-8C9E550AD0DF}" type="datetimeFigureOut">
              <a:rPr lang="et-EE" smtClean="0"/>
              <a:pPr/>
              <a:t>7.09.2017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583F-2075-428C-954E-716A1253F1BE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D5F1-ADA6-4FC9-8EBC-8C9E550AD0DF}" type="datetimeFigureOut">
              <a:rPr lang="et-EE" smtClean="0"/>
              <a:pPr/>
              <a:t>7.09.2017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583F-2075-428C-954E-716A1253F1BE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AD5F1-ADA6-4FC9-8EBC-8C9E550AD0DF}" type="datetimeFigureOut">
              <a:rPr lang="et-EE" smtClean="0"/>
              <a:pPr/>
              <a:t>7.09.2017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583F-2075-428C-954E-716A1253F1BE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t-EE" smtClean="0"/>
              <a:t>Muutke tiitli laadi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D5F1-ADA6-4FC9-8EBC-8C9E550AD0DF}" type="datetimeFigureOut">
              <a:rPr lang="et-EE" smtClean="0"/>
              <a:pPr/>
              <a:t>7.09.2017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583F-2075-428C-954E-716A1253F1B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BAD5F1-ADA6-4FC9-8EBC-8C9E550AD0DF}" type="datetimeFigureOut">
              <a:rPr lang="et-EE" smtClean="0"/>
              <a:pPr/>
              <a:t>7.09.2017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583F-2075-428C-954E-716A1253F1BE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t-EE" smtClean="0"/>
              <a:t>Muutke teksti laade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BAD5F1-ADA6-4FC9-8EBC-8C9E550AD0DF}" type="datetimeFigureOut">
              <a:rPr lang="et-EE" smtClean="0"/>
              <a:pPr/>
              <a:t>7.09.2017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583F-2075-428C-954E-716A1253F1BE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0CBAD5F1-ADA6-4FC9-8EBC-8C9E550AD0DF}" type="datetimeFigureOut">
              <a:rPr lang="et-EE" smtClean="0"/>
              <a:pPr/>
              <a:t>7.09.2017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E3B583F-2075-428C-954E-716A1253F1BE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ee/url?sa=i&amp;rct=j&amp;q=pythagoras&amp;source=images&amp;cd=&amp;cad=rja&amp;docid=q3EyjymMxdJ0oM&amp;tbnid=IK-bLXMMNtX_WM:&amp;ved=0CAUQjRw&amp;url=http://www.hermes-press.com/pythagoras_index.htm&amp;ei=Q791UZKkLIWi4gTzmYHwCA&amp;bvm=bv.45512109,d.bGE&amp;psig=AFQjCNHZ-pSNHrb9ImS1j12BewlB1QnpEg&amp;ust=13667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hermes-press.com/Pythagoras-Knapp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mainlesson.com/books/tappan/greek/zpage082.gi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myshared.ru/preview/154708/slide_7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pealkiri 1"/>
          <p:cNvSpPr>
            <a:spLocks noGrp="1"/>
          </p:cNvSpPr>
          <p:nvPr>
            <p:ph type="subTitle" idx="1"/>
          </p:nvPr>
        </p:nvSpPr>
        <p:spPr>
          <a:xfrm>
            <a:off x="3779912" y="764704"/>
            <a:ext cx="3816424" cy="2016225"/>
          </a:xfrm>
        </p:spPr>
        <p:txBody>
          <a:bodyPr/>
          <a:lstStyle/>
          <a:p>
            <a:r>
              <a:rPr lang="et-EE" sz="3200" b="1" dirty="0" smtClean="0"/>
              <a:t>   </a:t>
            </a:r>
            <a:r>
              <a:rPr lang="et-EE" sz="3600" b="1" dirty="0" smtClean="0"/>
              <a:t>PYTHAGORAS</a:t>
            </a:r>
          </a:p>
          <a:p>
            <a:r>
              <a:rPr lang="et-EE" sz="2800" b="1" dirty="0" smtClean="0"/>
              <a:t>     </a:t>
            </a:r>
            <a:r>
              <a:rPr lang="et-EE" b="1" dirty="0" smtClean="0"/>
              <a:t>(u 570 – 496 eKr) </a:t>
            </a:r>
            <a:endParaRPr lang="et-EE" dirty="0" smtClean="0"/>
          </a:p>
          <a:p>
            <a:r>
              <a:rPr lang="et-EE" b="1" dirty="0" smtClean="0"/>
              <a:t>   </a:t>
            </a:r>
            <a:r>
              <a:rPr lang="ru-RU" b="1" dirty="0" err="1" smtClean="0"/>
              <a:t>Πυθαγόρας ὁ Σάμιος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3635896" y="2708920"/>
            <a:ext cx="5129543" cy="3269705"/>
          </a:xfrm>
        </p:spPr>
        <p:txBody>
          <a:bodyPr>
            <a:normAutofit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  </a:t>
            </a:r>
            <a:r>
              <a:rPr lang="et-EE" sz="1800" dirty="0" err="1" smtClean="0">
                <a:latin typeface="+mn-lt"/>
              </a:rPr>
              <a:t>Andriana</a:t>
            </a:r>
            <a:r>
              <a:rPr lang="et-EE" sz="1800" dirty="0" smtClean="0">
                <a:latin typeface="+mn-lt"/>
              </a:rPr>
              <a:t>  Ivanova</a:t>
            </a:r>
            <a:br>
              <a:rPr lang="et-EE" sz="1800" dirty="0" smtClean="0">
                <a:latin typeface="+mn-lt"/>
              </a:rPr>
            </a:br>
            <a:r>
              <a:rPr lang="et-EE" sz="1800" dirty="0">
                <a:latin typeface="+mn-lt"/>
              </a:rPr>
              <a:t> </a:t>
            </a:r>
            <a:r>
              <a:rPr lang="et-EE" sz="1800" dirty="0" smtClean="0">
                <a:latin typeface="+mn-lt"/>
              </a:rPr>
              <a:t>      Valga Põhikool</a:t>
            </a:r>
            <a:br>
              <a:rPr lang="et-EE" sz="1800" dirty="0" smtClean="0">
                <a:latin typeface="+mn-lt"/>
              </a:rPr>
            </a:br>
            <a:r>
              <a:rPr lang="et-EE" sz="1800" dirty="0">
                <a:latin typeface="+mn-lt"/>
              </a:rPr>
              <a:t> </a:t>
            </a:r>
            <a:r>
              <a:rPr lang="et-EE" sz="1800" dirty="0" smtClean="0">
                <a:latin typeface="+mn-lt"/>
              </a:rPr>
              <a:t>              8c klass</a:t>
            </a:r>
            <a:r>
              <a:rPr lang="et-EE" sz="2000" dirty="0" smtClean="0">
                <a:latin typeface="+mn-lt"/>
              </a:rPr>
              <a:t/>
            </a:r>
            <a:br>
              <a:rPr lang="et-EE" sz="2000" dirty="0" smtClean="0">
                <a:latin typeface="+mn-lt"/>
              </a:rPr>
            </a:br>
            <a:r>
              <a:rPr lang="et-EE" sz="2000" dirty="0" smtClean="0">
                <a:latin typeface="+mn-lt"/>
              </a:rPr>
              <a:t>     </a:t>
            </a:r>
            <a:br>
              <a:rPr lang="et-EE" sz="2000" dirty="0" smtClean="0">
                <a:latin typeface="+mn-lt"/>
              </a:rPr>
            </a:br>
            <a:endParaRPr lang="et-EE" sz="2000" dirty="0">
              <a:latin typeface="+mn-lt"/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80928"/>
            <a:ext cx="2150389" cy="32175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Pythagorase kuldsed tsitaadid ja värsid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618160" cy="4751424"/>
          </a:xfrm>
        </p:spPr>
        <p:txBody>
          <a:bodyPr/>
          <a:lstStyle/>
          <a:p>
            <a:endParaRPr lang="et-EE" dirty="0" smtClean="0"/>
          </a:p>
          <a:p>
            <a:r>
              <a:rPr lang="et-EE" dirty="0" smtClean="0"/>
              <a:t>Parem vaikus kui tühjad sõnad</a:t>
            </a:r>
            <a:endParaRPr lang="et-EE" dirty="0"/>
          </a:p>
          <a:p>
            <a:r>
              <a:rPr lang="et-EE" dirty="0" smtClean="0"/>
              <a:t>Mitte keegi ei saa olla vaba, kui ta on oma</a:t>
            </a:r>
          </a:p>
          <a:p>
            <a:pPr>
              <a:buNone/>
            </a:pPr>
            <a:r>
              <a:rPr lang="et-EE" dirty="0" smtClean="0"/>
              <a:t>  ihade ori ja need valitsevad teda</a:t>
            </a:r>
          </a:p>
          <a:p>
            <a:r>
              <a:rPr lang="et-EE" dirty="0" smtClean="0"/>
              <a:t>Kõigile ei saa kõike selgeks teha</a:t>
            </a:r>
          </a:p>
          <a:p>
            <a:r>
              <a:rPr lang="et-EE" dirty="0" smtClean="0"/>
              <a:t>Samuti austa oma isa, ema ja lähisugulasi</a:t>
            </a:r>
          </a:p>
          <a:p>
            <a:r>
              <a:rPr lang="et-EE" dirty="0" smtClean="0"/>
              <a:t>Vali ülejäänud inimkonna seast oma sõbraks </a:t>
            </a:r>
          </a:p>
          <a:p>
            <a:pPr>
              <a:buNone/>
            </a:pPr>
            <a:r>
              <a:rPr lang="et-EE" dirty="0" smtClean="0"/>
              <a:t> see, kes paistab silma oma hüvede poolest</a:t>
            </a:r>
            <a:endParaRPr lang="et-EE" dirty="0"/>
          </a:p>
        </p:txBody>
      </p:sp>
      <p:pic>
        <p:nvPicPr>
          <p:cNvPr id="4" name="Pilt 3" descr="C:\Users\kylli\Desktop\imagesCA5W9AW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72816"/>
            <a:ext cx="2448000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26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3739896" y="1340768"/>
            <a:ext cx="5120640" cy="2380840"/>
          </a:xfrm>
        </p:spPr>
        <p:txBody>
          <a:bodyPr>
            <a:normAutofit/>
          </a:bodyPr>
          <a:lstStyle/>
          <a:p>
            <a:r>
              <a:rPr lang="et-EE" sz="4800" dirty="0" smtClean="0"/>
              <a:t>Tänan Kuulamast.</a:t>
            </a:r>
            <a:endParaRPr lang="et-EE" sz="4800" dirty="0"/>
          </a:p>
        </p:txBody>
      </p:sp>
    </p:spTree>
    <p:extLst>
      <p:ext uri="{BB962C8B-B14F-4D97-AF65-F5344CB8AC3E}">
        <p14:creationId xmlns:p14="http://schemas.microsoft.com/office/powerpoint/2010/main" val="11292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                        Pythagoras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595360" cy="4937760"/>
          </a:xfrm>
        </p:spPr>
        <p:txBody>
          <a:bodyPr/>
          <a:lstStyle/>
          <a:p>
            <a:r>
              <a:rPr lang="et-EE" dirty="0" smtClean="0"/>
              <a:t>Sündis Kreekas umbes 570 eKr</a:t>
            </a:r>
          </a:p>
          <a:p>
            <a:r>
              <a:rPr lang="et-EE" dirty="0"/>
              <a:t>K</a:t>
            </a:r>
            <a:r>
              <a:rPr lang="et-EE" dirty="0" smtClean="0"/>
              <a:t>aupmehe poeg</a:t>
            </a:r>
          </a:p>
          <a:p>
            <a:r>
              <a:rPr lang="et-EE" dirty="0" smtClean="0"/>
              <a:t>Õppis erinevate õpetlaste käe all</a:t>
            </a:r>
          </a:p>
          <a:p>
            <a:r>
              <a:rPr lang="et-EE" dirty="0" smtClean="0"/>
              <a:t>Tee matemaatika juurde leidis </a:t>
            </a:r>
            <a:r>
              <a:rPr lang="et-EE" dirty="0" err="1" smtClean="0"/>
              <a:t>Thales’i</a:t>
            </a:r>
            <a:endParaRPr lang="et-EE" dirty="0" smtClean="0"/>
          </a:p>
          <a:p>
            <a:pPr>
              <a:buNone/>
            </a:pPr>
            <a:r>
              <a:rPr lang="et-EE" dirty="0" smtClean="0"/>
              <a:t>   ja tema õpilase </a:t>
            </a:r>
            <a:r>
              <a:rPr lang="et-EE" dirty="0" err="1" smtClean="0"/>
              <a:t>Anaximanderi</a:t>
            </a:r>
            <a:r>
              <a:rPr lang="et-EE" dirty="0" smtClean="0"/>
              <a:t> kaudu</a:t>
            </a:r>
          </a:p>
          <a:p>
            <a:r>
              <a:rPr lang="et-EE" dirty="0" smtClean="0"/>
              <a:t>Huvitus geomeetriast, kosmoloogiast,</a:t>
            </a:r>
          </a:p>
          <a:p>
            <a:pPr>
              <a:buNone/>
            </a:pPr>
            <a:r>
              <a:rPr lang="et-EE" dirty="0" smtClean="0"/>
              <a:t> muusikast, filosoofiast </a:t>
            </a:r>
          </a:p>
          <a:p>
            <a:r>
              <a:rPr lang="et-EE" dirty="0" smtClean="0"/>
              <a:t>Arvude müstika</a:t>
            </a:r>
          </a:p>
          <a:p>
            <a:r>
              <a:rPr lang="et-EE" dirty="0" smtClean="0"/>
              <a:t>Nimetas ennast esimeseks filosoofiks</a:t>
            </a:r>
          </a:p>
          <a:p>
            <a:r>
              <a:rPr lang="et-EE" dirty="0" smtClean="0"/>
              <a:t>Oli esimene kahekordne olümpiavõitja</a:t>
            </a:r>
          </a:p>
          <a:p>
            <a:pPr>
              <a:buNone/>
            </a:pPr>
            <a:r>
              <a:rPr lang="et-EE" dirty="0" smtClean="0"/>
              <a:t>  rusikavõitluses</a:t>
            </a:r>
          </a:p>
          <a:p>
            <a:endParaRPr lang="et-EE" dirty="0"/>
          </a:p>
        </p:txBody>
      </p:sp>
      <p:pic>
        <p:nvPicPr>
          <p:cNvPr id="4" name="irc_mi" descr="http://www.hermes-press.com/Pythagoras-Knapp.gif">
            <a:hlinkClick r:id="rId2"/>
          </p:cNvPr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652120" y="1556792"/>
            <a:ext cx="2764651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72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1" dirty="0" smtClean="0"/>
              <a:t>       Pythagorase kool – asutati 535 e.m.a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>
          <a:xfrm>
            <a:off x="251520" y="1537010"/>
            <a:ext cx="8595360" cy="4937760"/>
          </a:xfrm>
        </p:spPr>
        <p:txBody>
          <a:bodyPr/>
          <a:lstStyle/>
          <a:p>
            <a:pPr marL="0" indent="0">
              <a:buNone/>
            </a:pPr>
            <a:r>
              <a:rPr lang="et-EE" b="1" dirty="0" smtClean="0"/>
              <a:t>Koolis tegeldi:                                              </a:t>
            </a:r>
          </a:p>
          <a:p>
            <a:pPr marL="0" indent="0">
              <a:buNone/>
            </a:pPr>
            <a:endParaRPr lang="et-EE" dirty="0"/>
          </a:p>
          <a:p>
            <a:pPr marL="342900" indent="-342900"/>
            <a:r>
              <a:rPr lang="et-EE" dirty="0"/>
              <a:t>m</a:t>
            </a:r>
            <a:r>
              <a:rPr lang="et-EE" dirty="0" smtClean="0"/>
              <a:t>atemaatikaga</a:t>
            </a:r>
          </a:p>
          <a:p>
            <a:pPr marL="342900" indent="-342900"/>
            <a:r>
              <a:rPr lang="et-EE" dirty="0"/>
              <a:t>f</a:t>
            </a:r>
            <a:r>
              <a:rPr lang="et-EE" dirty="0" smtClean="0"/>
              <a:t>ilosoofiaga</a:t>
            </a:r>
          </a:p>
          <a:p>
            <a:pPr marL="342900" indent="-342900"/>
            <a:r>
              <a:rPr lang="et-EE" dirty="0"/>
              <a:t>l</a:t>
            </a:r>
            <a:r>
              <a:rPr lang="et-EE" dirty="0" smtClean="0"/>
              <a:t>oodusteadusega</a:t>
            </a:r>
          </a:p>
          <a:p>
            <a:pPr marL="342900" indent="-342900"/>
            <a:r>
              <a:rPr lang="et-EE" dirty="0"/>
              <a:t>p</a:t>
            </a:r>
            <a:r>
              <a:rPr lang="et-EE" dirty="0" smtClean="0"/>
              <a:t>oliitikaga</a:t>
            </a:r>
          </a:p>
          <a:p>
            <a:pPr marL="342900" indent="-342900"/>
            <a:r>
              <a:rPr lang="et-EE" dirty="0"/>
              <a:t>m</a:t>
            </a:r>
            <a:r>
              <a:rPr lang="et-EE" dirty="0" smtClean="0"/>
              <a:t>uusikaga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 smtClean="0"/>
              <a:t>Pythagoras võttis kooli vastu nii mehi kui naisi. Tol ajal oli see harjumatu.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5" name="Pilt 4" descr="[Ilustration]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275856" y="1772816"/>
            <a:ext cx="5184576" cy="285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23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          Pythagorase kooli seadused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>
          <a:xfrm>
            <a:off x="297120" y="1556792"/>
            <a:ext cx="8595360" cy="4937760"/>
          </a:xfrm>
        </p:spPr>
        <p:txBody>
          <a:bodyPr>
            <a:normAutofit/>
          </a:bodyPr>
          <a:lstStyle/>
          <a:p>
            <a:pPr>
              <a:buNone/>
            </a:pPr>
            <a:endParaRPr lang="et-EE" dirty="0" smtClean="0"/>
          </a:p>
          <a:p>
            <a:r>
              <a:rPr lang="et-EE" dirty="0" smtClean="0"/>
              <a:t>Tee ainult seda, mille tagajärjed sind ei </a:t>
            </a:r>
          </a:p>
          <a:p>
            <a:pPr>
              <a:buNone/>
            </a:pPr>
            <a:r>
              <a:rPr lang="et-EE" dirty="0" smtClean="0"/>
              <a:t>   kurvasta ega sunni sind kahetsema.</a:t>
            </a:r>
          </a:p>
          <a:p>
            <a:r>
              <a:rPr lang="et-EE" dirty="0" smtClean="0"/>
              <a:t>Ära tee kunagi seda, mida sa ei oska, kuid õpi</a:t>
            </a:r>
          </a:p>
          <a:p>
            <a:pPr>
              <a:buNone/>
            </a:pPr>
            <a:r>
              <a:rPr lang="et-EE" dirty="0" smtClean="0"/>
              <a:t>   kõike, mida on vaja osata</a:t>
            </a:r>
          </a:p>
          <a:p>
            <a:r>
              <a:rPr lang="et-EE" dirty="0" smtClean="0"/>
              <a:t>Ära ole oma tervise vaenlane </a:t>
            </a:r>
          </a:p>
          <a:p>
            <a:r>
              <a:rPr lang="et-EE" dirty="0" smtClean="0"/>
              <a:t>Õpi elama lihtsalt ja luksuseta</a:t>
            </a:r>
          </a:p>
          <a:p>
            <a:r>
              <a:rPr lang="et-EE" dirty="0" smtClean="0"/>
              <a:t>Ära sule puhkama heites silmi enne, kui oled</a:t>
            </a:r>
          </a:p>
          <a:p>
            <a:pPr>
              <a:buNone/>
            </a:pPr>
            <a:r>
              <a:rPr lang="et-EE" dirty="0" smtClean="0"/>
              <a:t>  päeva jooksul tehtu läbi arutanud.</a:t>
            </a:r>
            <a:endParaRPr lang="et-EE" sz="1400" dirty="0" smtClean="0"/>
          </a:p>
          <a:p>
            <a:pPr>
              <a:buNone/>
            </a:pPr>
            <a:r>
              <a:rPr lang="et-EE" sz="1600" dirty="0" smtClean="0"/>
              <a:t>                                                                                                                        Pythagoras  </a:t>
            </a:r>
            <a:r>
              <a:rPr lang="et-EE" sz="1600" dirty="0" err="1" smtClean="0"/>
              <a:t>Raffaeli</a:t>
            </a:r>
            <a:r>
              <a:rPr lang="et-EE" sz="1600" dirty="0" smtClean="0"/>
              <a:t> maalil </a:t>
            </a:r>
          </a:p>
          <a:p>
            <a:pPr>
              <a:buNone/>
            </a:pPr>
            <a:r>
              <a:rPr lang="et-EE" sz="1600" dirty="0" smtClean="0"/>
              <a:t>                                                                                                                       “Ateena kool”  1510 – 1511.a.                                                                                                                            </a:t>
            </a:r>
            <a:endParaRPr lang="et-EE" sz="1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132856"/>
            <a:ext cx="2525074" cy="29264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            Pythagoras ja geomeetria 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595360" cy="4937760"/>
          </a:xfrm>
        </p:spPr>
        <p:txBody>
          <a:bodyPr/>
          <a:lstStyle/>
          <a:p>
            <a:pPr marL="0" indent="0">
              <a:buNone/>
            </a:pPr>
            <a:r>
              <a:rPr lang="et-EE" sz="2400" b="1" dirty="0" smtClean="0"/>
              <a:t>   </a:t>
            </a:r>
            <a:r>
              <a:rPr lang="et-EE" sz="2400" b="1" dirty="0" err="1" smtClean="0"/>
              <a:t>Pütaagorlased</a:t>
            </a:r>
            <a:r>
              <a:rPr lang="et-EE" sz="2400" b="1" dirty="0" smtClean="0"/>
              <a:t>:</a:t>
            </a:r>
          </a:p>
          <a:p>
            <a:pPr marL="0" indent="0">
              <a:buNone/>
            </a:pPr>
            <a:endParaRPr lang="et-EE" dirty="0"/>
          </a:p>
          <a:p>
            <a:pPr marL="342900" indent="-342900"/>
            <a:r>
              <a:rPr lang="et-EE" dirty="0" smtClean="0"/>
              <a:t>Töötasid välja lausete süsteemi paralleelsetest sirgetest.</a:t>
            </a:r>
          </a:p>
          <a:p>
            <a:pPr marL="342900" indent="-342900"/>
            <a:r>
              <a:rPr lang="et-EE" dirty="0" smtClean="0"/>
              <a:t>Tõestasid teoreemid kolmnurga, nelinurga ja korrapärase hulknurga sisenurkade summast.</a:t>
            </a:r>
          </a:p>
          <a:p>
            <a:pPr marL="342900" indent="-342900"/>
            <a:r>
              <a:rPr lang="et-EE" dirty="0" smtClean="0"/>
              <a:t>Uurisid ringi, kera ja korrapäraseid hulktahukaid.</a:t>
            </a:r>
          </a:p>
          <a:p>
            <a:pPr marL="342900" indent="-342900"/>
            <a:r>
              <a:rPr lang="et-EE" dirty="0" smtClean="0"/>
              <a:t>Kasutasid ainult sirklit ja joonlauda.</a:t>
            </a:r>
          </a:p>
          <a:p>
            <a:pPr marL="0" indent="0">
              <a:buNone/>
            </a:pPr>
            <a:r>
              <a:rPr lang="et-EE" dirty="0" smtClean="0"/>
              <a:t>Töötasid välja korrapärase viisnurga</a:t>
            </a:r>
          </a:p>
          <a:p>
            <a:pPr marL="0" indent="0">
              <a:buNone/>
            </a:pPr>
            <a:r>
              <a:rPr lang="et-EE" dirty="0" smtClean="0"/>
              <a:t>konstruktsiooni. Selline pentagramm oli </a:t>
            </a:r>
          </a:p>
          <a:p>
            <a:pPr marL="0" indent="0">
              <a:buNone/>
            </a:pPr>
            <a:r>
              <a:rPr lang="et-EE" dirty="0" smtClean="0"/>
              <a:t> koolkonna märgiks ja tervise sümboliks.</a:t>
            </a:r>
            <a:endParaRPr lang="et-EE" dirty="0"/>
          </a:p>
        </p:txBody>
      </p:sp>
      <p:pic>
        <p:nvPicPr>
          <p:cNvPr id="4" name="Pilt 3" descr="http://www.myshared.ru/preview/154708/slide_7.png"/>
          <p:cNvPicPr/>
          <p:nvPr/>
        </p:nvPicPr>
        <p:blipFill>
          <a:blip r:embed="rId2" r:link="rId3" cstate="print"/>
          <a:srcRect l="68371" t="57133" r="6058" b="9386"/>
          <a:stretch>
            <a:fillRect/>
          </a:stretch>
        </p:blipFill>
        <p:spPr bwMode="auto">
          <a:xfrm>
            <a:off x="5652120" y="3861048"/>
            <a:ext cx="2952328" cy="248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382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52450" y="332656"/>
            <a:ext cx="8591550" cy="1584176"/>
          </a:xfrm>
        </p:spPr>
        <p:txBody>
          <a:bodyPr>
            <a:normAutofit fontScale="90000"/>
          </a:bodyPr>
          <a:lstStyle/>
          <a:p>
            <a:r>
              <a:rPr lang="et-EE" b="1" dirty="0" smtClean="0"/>
              <a:t>                                 </a:t>
            </a:r>
            <a:br>
              <a:rPr lang="et-EE" b="1" dirty="0" smtClean="0"/>
            </a:br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 smtClean="0"/>
              <a:t>                                      </a:t>
            </a:r>
            <a:br>
              <a:rPr lang="et-EE" b="1" dirty="0" smtClean="0"/>
            </a:br>
            <a:r>
              <a:rPr lang="et-EE" b="1" dirty="0" smtClean="0"/>
              <a:t>                                </a:t>
            </a:r>
            <a:br>
              <a:rPr lang="et-EE" b="1" dirty="0" smtClean="0"/>
            </a:br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 smtClean="0"/>
              <a:t>                                 </a:t>
            </a:r>
            <a:br>
              <a:rPr lang="et-EE" b="1" dirty="0" smtClean="0"/>
            </a:br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 smtClean="0"/>
              <a:t>            </a:t>
            </a:r>
            <a:br>
              <a:rPr lang="et-EE" b="1" dirty="0" smtClean="0"/>
            </a:br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 smtClean="0"/>
              <a:t>                       Pythagoras ja arvude müstika  </a:t>
            </a:r>
            <a:br>
              <a:rPr lang="et-EE" b="1" dirty="0" smtClean="0"/>
            </a:br>
            <a:r>
              <a:rPr lang="et-EE" b="1" dirty="0" smtClean="0"/>
              <a:t>                </a:t>
            </a:r>
            <a:r>
              <a:rPr lang="et-EE" sz="2200" b="1" dirty="0" smtClean="0"/>
              <a:t>KÕIGE  ALUSEKS ON ARV, MIS VALITSEB  MAA  JA  TAEVA  ÜL E.</a:t>
            </a:r>
            <a:br>
              <a:rPr lang="et-EE" sz="2200" b="1" dirty="0" smtClean="0"/>
            </a:br>
            <a:r>
              <a:rPr lang="et-EE" sz="2400" b="1" dirty="0" smtClean="0"/>
              <a:t>                                                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8595360" cy="45777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t-EE" dirty="0" smtClean="0"/>
          </a:p>
          <a:p>
            <a:r>
              <a:rPr lang="et-EE" dirty="0" smtClean="0"/>
              <a:t>Arvu 1 ei loetud arvuks, vaid kõikide arvude allikaks ja põhjuseks.</a:t>
            </a:r>
          </a:p>
          <a:p>
            <a:r>
              <a:rPr lang="et-EE" dirty="0" smtClean="0"/>
              <a:t>Paarisarvud olid tal naiselikud, paaritud arvud mehelikud.</a:t>
            </a:r>
          </a:p>
          <a:p>
            <a:r>
              <a:rPr lang="et-EE" dirty="0" smtClean="0"/>
              <a:t>Esimese paaris- ja paaritu arvu summa 5 oli abielu sümboliks.</a:t>
            </a:r>
          </a:p>
          <a:p>
            <a:r>
              <a:rPr lang="et-EE" dirty="0" smtClean="0"/>
              <a:t>Arvud 4 ja 7 kehastasid tervist, harmooniat, mõistlikkust.</a:t>
            </a:r>
          </a:p>
          <a:p>
            <a:r>
              <a:rPr lang="et-EE" dirty="0" smtClean="0"/>
              <a:t>Arvud 13 ja 17 olid negatiivse omadusega arvud.</a:t>
            </a:r>
          </a:p>
          <a:p>
            <a:r>
              <a:rPr lang="et-EE" dirty="0" smtClean="0"/>
              <a:t>Kõige täiuslikumaks ja suurepäraseks arvuks pidas Pythagoras arvu 10, sest ta on esimese nelja arvu summa, 1+2+3+4=10, ja need neli arvu (punkt, sirge, tasand, ruum) moodustavad täiusliku kolmnurga – </a:t>
            </a:r>
            <a:r>
              <a:rPr lang="et-EE" dirty="0" err="1" smtClean="0"/>
              <a:t>tetractyse</a:t>
            </a:r>
            <a:r>
              <a:rPr lang="et-EE" dirty="0" smtClean="0"/>
              <a:t> ning olevat igavese looduse allikaks.</a:t>
            </a:r>
          </a:p>
          <a:p>
            <a:r>
              <a:rPr lang="et-EE" dirty="0" smtClean="0"/>
              <a:t>Jaotas naturaalarvud alg- ja kordarvuks - arvuteooria rajaja.</a:t>
            </a:r>
          </a:p>
          <a:p>
            <a:pPr>
              <a:buNone/>
            </a:pPr>
            <a:r>
              <a:rPr lang="et-EE" dirty="0" smtClean="0"/>
              <a:t>                   ARVUDE MÜSTIKA PÜSIB MEIE PÄEVINI!</a:t>
            </a:r>
          </a:p>
        </p:txBody>
      </p:sp>
      <p:pic>
        <p:nvPicPr>
          <p:cNvPr id="4" name="Рисунок 3" descr="img010.jpg"/>
          <p:cNvPicPr>
            <a:picLocks noChangeAspect="1"/>
          </p:cNvPicPr>
          <p:nvPr/>
        </p:nvPicPr>
        <p:blipFill>
          <a:blip r:embed="rId2" cstate="print"/>
          <a:srcRect l="59375" t="39966" r="8333" b="14165"/>
          <a:stretch>
            <a:fillRect/>
          </a:stretch>
        </p:blipFill>
        <p:spPr bwMode="auto">
          <a:xfrm>
            <a:off x="179512" y="404664"/>
            <a:ext cx="1728192" cy="1728192"/>
          </a:xfrm>
          <a:prstGeom prst="rect">
            <a:avLst/>
          </a:prstGeom>
          <a:noFill/>
          <a:ln w="57150">
            <a:solidFill>
              <a:srgbClr val="38702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25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1" dirty="0" smtClean="0"/>
              <a:t>                Pythagorase teoreem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>
          <a:xfrm>
            <a:off x="3707904" y="1988840"/>
            <a:ext cx="5377800" cy="2808312"/>
          </a:xfrm>
        </p:spPr>
        <p:txBody>
          <a:bodyPr>
            <a:normAutofit/>
          </a:bodyPr>
          <a:lstStyle/>
          <a:p>
            <a:r>
              <a:rPr lang="et-EE" sz="2800" b="1" dirty="0" smtClean="0"/>
              <a:t>Täisnurkse kolmnurga hüpotenuusile ehitatud ruudu pindala võrdub ülejäänud kahele küljele ehitatud ruutude pindaladega</a:t>
            </a:r>
            <a:r>
              <a:rPr lang="et-EE" sz="2400" b="1" dirty="0" smtClean="0"/>
              <a:t>.</a:t>
            </a:r>
            <a:endParaRPr lang="et-EE" sz="2400" b="1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3384376" cy="366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          Fakte Pythagorase teoreemist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2500 aastat tagasi oli teoreem kasutusel indiaanlastel.</a:t>
            </a:r>
          </a:p>
          <a:p>
            <a:r>
              <a:rPr lang="et-EE" dirty="0" smtClean="0"/>
              <a:t>2300.a. e.m.a. oli teoreem kasutusel Vanas - Egiptuses.</a:t>
            </a:r>
          </a:p>
          <a:p>
            <a:r>
              <a:rPr lang="et-EE" dirty="0" smtClean="0"/>
              <a:t>1100.a.  e.m.a. olid teadmised teoreemist Vanas - Hiinas.</a:t>
            </a:r>
          </a:p>
          <a:p>
            <a:r>
              <a:rPr lang="et-EE" dirty="0" smtClean="0"/>
              <a:t>1000.a. e.m.a. oli teoreem kasutusel </a:t>
            </a:r>
            <a:r>
              <a:rPr lang="et-EE" dirty="0" err="1" smtClean="0"/>
              <a:t>Babüloonias</a:t>
            </a:r>
            <a:r>
              <a:rPr lang="et-EE" dirty="0" smtClean="0"/>
              <a:t>.</a:t>
            </a:r>
          </a:p>
          <a:p>
            <a:r>
              <a:rPr lang="et-EE" dirty="0" smtClean="0"/>
              <a:t>800. - 500. a. e.m.a. oli olemas teoreemi</a:t>
            </a:r>
          </a:p>
          <a:p>
            <a:pPr>
              <a:buNone/>
            </a:pPr>
            <a:r>
              <a:rPr lang="et-EE" dirty="0" smtClean="0"/>
              <a:t>   tõestus Vanas – Indias. </a:t>
            </a:r>
          </a:p>
          <a:p>
            <a:pPr>
              <a:buNone/>
            </a:pPr>
            <a:r>
              <a:rPr lang="et-EE" dirty="0" smtClean="0"/>
              <a:t>   (vanim säilinud teoreemi tõestus)</a:t>
            </a:r>
          </a:p>
          <a:p>
            <a:r>
              <a:rPr lang="et-EE" dirty="0" smtClean="0"/>
              <a:t>Teoreemil on üle 500 erineva tõestuse ja </a:t>
            </a:r>
          </a:p>
          <a:p>
            <a:pPr>
              <a:buNone/>
            </a:pPr>
            <a:r>
              <a:rPr lang="et-EE" dirty="0" smtClean="0"/>
              <a:t>   kantud </a:t>
            </a:r>
            <a:r>
              <a:rPr lang="et-EE" dirty="0" err="1" smtClean="0"/>
              <a:t>Quinessi</a:t>
            </a:r>
            <a:r>
              <a:rPr lang="et-EE" dirty="0" smtClean="0"/>
              <a:t> raamatusse.</a:t>
            </a:r>
          </a:p>
          <a:p>
            <a:r>
              <a:rPr lang="et-EE" dirty="0" smtClean="0"/>
              <a:t>Kuu üks kraater kannab Pythagorase nime.</a:t>
            </a:r>
          </a:p>
          <a:p>
            <a:endParaRPr lang="et-EE" dirty="0" smtClean="0"/>
          </a:p>
          <a:p>
            <a:pPr>
              <a:buNone/>
            </a:pPr>
            <a:r>
              <a:rPr lang="et-EE" sz="1600" dirty="0" smtClean="0"/>
              <a:t>                                                                                                             Pythagorase teoreem </a:t>
            </a:r>
            <a:r>
              <a:rPr lang="et-EE" sz="1600" dirty="0" err="1" smtClean="0"/>
              <a:t>Babüloonia</a:t>
            </a:r>
            <a:endParaRPr lang="et-EE" sz="1600" dirty="0" smtClean="0"/>
          </a:p>
          <a:p>
            <a:pPr>
              <a:buNone/>
            </a:pPr>
            <a:r>
              <a:rPr lang="et-EE" sz="1600" dirty="0" smtClean="0"/>
              <a:t>                                                                                                                 savitahvlitel u. 1000.a. e. </a:t>
            </a:r>
            <a:r>
              <a:rPr lang="et-EE" sz="1600" dirty="0" err="1" smtClean="0"/>
              <a:t>Kr</a:t>
            </a:r>
            <a:r>
              <a:rPr lang="et-EE" sz="1600" dirty="0" smtClean="0"/>
              <a:t>.</a:t>
            </a:r>
          </a:p>
        </p:txBody>
      </p:sp>
      <p:pic>
        <p:nvPicPr>
          <p:cNvPr id="4" name="Pilt 3"/>
          <p:cNvPicPr/>
          <p:nvPr/>
        </p:nvPicPr>
        <p:blipFill>
          <a:blip r:embed="rId3" cstate="print"/>
          <a:srcRect b="4268"/>
          <a:stretch>
            <a:fillRect/>
          </a:stretch>
        </p:blipFill>
        <p:spPr bwMode="auto">
          <a:xfrm>
            <a:off x="5652120" y="3068960"/>
            <a:ext cx="292759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   Pilte Pythagorase teoreemist</a:t>
            </a:r>
            <a:endParaRPr lang="et-EE" b="1" dirty="0"/>
          </a:p>
        </p:txBody>
      </p:sp>
      <p:pic>
        <p:nvPicPr>
          <p:cNvPr id="3" name="Picture 8" descr="pythag1 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3984625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dok.opredelim.com/pars_docs/refs/7/6955/img2.jpg"/>
          <p:cNvPicPr>
            <a:picLocks noChangeAspect="1" noChangeArrowheads="1"/>
          </p:cNvPicPr>
          <p:nvPr/>
        </p:nvPicPr>
        <p:blipFill>
          <a:blip r:embed="rId3" cstate="print"/>
          <a:srcRect l="69000" b="41854"/>
          <a:stretch>
            <a:fillRect/>
          </a:stretch>
        </p:blipFill>
        <p:spPr bwMode="auto">
          <a:xfrm>
            <a:off x="6804248" y="548680"/>
            <a:ext cx="1277680" cy="1800201"/>
          </a:xfrm>
          <a:prstGeom prst="rect">
            <a:avLst/>
          </a:prstGeom>
          <a:noFill/>
        </p:spPr>
      </p:pic>
      <p:pic>
        <p:nvPicPr>
          <p:cNvPr id="3076" name="Picture 4" descr="http://fs.nashaucheba.ru/tw_files2/urls_3/1132/d-1131407/img0.jpg"/>
          <p:cNvPicPr>
            <a:picLocks noChangeAspect="1" noChangeArrowheads="1"/>
          </p:cNvPicPr>
          <p:nvPr/>
        </p:nvPicPr>
        <p:blipFill>
          <a:blip r:embed="rId4" cstate="print"/>
          <a:srcRect l="49717" t="34669" r="5869" b="8632"/>
          <a:stretch>
            <a:fillRect/>
          </a:stretch>
        </p:blipFill>
        <p:spPr bwMode="auto">
          <a:xfrm>
            <a:off x="4788024" y="2636912"/>
            <a:ext cx="3384376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394</TotalTime>
  <Words>520</Words>
  <Application>Microsoft Office PowerPoint</Application>
  <PresentationFormat>Ekraaniseanss (4:3)</PresentationFormat>
  <Paragraphs>87</Paragraphs>
  <Slides>11</Slides>
  <Notes>2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2" baseType="lpstr">
      <vt:lpstr>Soho</vt:lpstr>
      <vt:lpstr>    Andriana  Ivanova        Valga Põhikool                8c klass       </vt:lpstr>
      <vt:lpstr>                        Pythagoras</vt:lpstr>
      <vt:lpstr>       Pythagorase kool – asutati 535 e.m.a</vt:lpstr>
      <vt:lpstr>          Pythagorase kooli seadused</vt:lpstr>
      <vt:lpstr>            Pythagoras ja geomeetria </vt:lpstr>
      <vt:lpstr>                                                                                                                                                                                                 Pythagoras ja arvude müstika                   KÕIGE  ALUSEKS ON ARV, MIS VALITSEB  MAA  JA  TAEVA  ÜL E.                                                 </vt:lpstr>
      <vt:lpstr>                Pythagorase teoreem</vt:lpstr>
      <vt:lpstr>          Fakte Pythagorase teoreemist</vt:lpstr>
      <vt:lpstr>   Pilte Pythagorase teoreemist</vt:lpstr>
      <vt:lpstr>Pythagorase kuldsed tsitaadid ja värsid</vt:lpstr>
      <vt:lpstr>Tänan Kuulamast.</vt:lpstr>
    </vt:vector>
  </TitlesOfParts>
  <Company>Haridusamet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Pythagoras</dc:title>
  <dc:creator>Kasutaja</dc:creator>
  <cp:lastModifiedBy>Kasutaja</cp:lastModifiedBy>
  <cp:revision>111</cp:revision>
  <dcterms:created xsi:type="dcterms:W3CDTF">2013-05-21T10:36:42Z</dcterms:created>
  <dcterms:modified xsi:type="dcterms:W3CDTF">2017-09-07T10:05:19Z</dcterms:modified>
</cp:coreProperties>
</file>