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81" r:id="rId25"/>
    <p:sldId id="279" r:id="rId26"/>
    <p:sldId id="280"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2E807DFE-A8E4-45AD-93F6-F707357F9280}" type="datetimeFigureOut">
              <a:rPr lang="et-EE" smtClean="0"/>
              <a:t>14.08.2020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2823441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2E807DFE-A8E4-45AD-93F6-F707357F9280}" type="datetimeFigureOut">
              <a:rPr lang="et-EE" smtClean="0"/>
              <a:t>14.08.2020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129452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2E807DFE-A8E4-45AD-93F6-F707357F9280}" type="datetimeFigureOut">
              <a:rPr lang="et-EE" smtClean="0"/>
              <a:t>14.08.2020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175845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2E807DFE-A8E4-45AD-93F6-F707357F9280}" type="datetimeFigureOut">
              <a:rPr lang="et-EE" smtClean="0"/>
              <a:t>14.08.2020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359647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07DFE-A8E4-45AD-93F6-F707357F9280}" type="datetimeFigureOut">
              <a:rPr lang="et-EE" smtClean="0"/>
              <a:t>14.08.2020</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383133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2E807DFE-A8E4-45AD-93F6-F707357F9280}" type="datetimeFigureOut">
              <a:rPr lang="et-EE" smtClean="0"/>
              <a:t>14.08.2020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72579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2E807DFE-A8E4-45AD-93F6-F707357F9280}" type="datetimeFigureOut">
              <a:rPr lang="et-EE" smtClean="0"/>
              <a:t>14.08.2020</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303499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2E807DFE-A8E4-45AD-93F6-F707357F9280}" type="datetimeFigureOut">
              <a:rPr lang="et-EE" smtClean="0"/>
              <a:t>14.08.2020</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252981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07DFE-A8E4-45AD-93F6-F707357F9280}" type="datetimeFigureOut">
              <a:rPr lang="et-EE" smtClean="0"/>
              <a:t>14.08.2020</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165900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7DFE-A8E4-45AD-93F6-F707357F9280}" type="datetimeFigureOut">
              <a:rPr lang="et-EE" smtClean="0"/>
              <a:t>14.08.2020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58058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7DFE-A8E4-45AD-93F6-F707357F9280}" type="datetimeFigureOut">
              <a:rPr lang="et-EE" smtClean="0"/>
              <a:t>14.08.2020</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88947193-FBB4-48CE-AF23-3D659F0E5797}" type="slidenum">
              <a:rPr lang="et-EE" smtClean="0"/>
              <a:t>‹#›</a:t>
            </a:fld>
            <a:endParaRPr lang="et-EE"/>
          </a:p>
        </p:txBody>
      </p:sp>
    </p:spTree>
    <p:extLst>
      <p:ext uri="{BB962C8B-B14F-4D97-AF65-F5344CB8AC3E}">
        <p14:creationId xmlns:p14="http://schemas.microsoft.com/office/powerpoint/2010/main" val="29463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07DFE-A8E4-45AD-93F6-F707357F9280}" type="datetimeFigureOut">
              <a:rPr lang="et-EE" smtClean="0"/>
              <a:t>14.08.2020</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47193-FBB4-48CE-AF23-3D659F0E5797}" type="slidenum">
              <a:rPr lang="et-EE" smtClean="0"/>
              <a:t>‹#›</a:t>
            </a:fld>
            <a:endParaRPr lang="et-EE"/>
          </a:p>
        </p:txBody>
      </p:sp>
    </p:spTree>
    <p:extLst>
      <p:ext uri="{BB962C8B-B14F-4D97-AF65-F5344CB8AC3E}">
        <p14:creationId xmlns:p14="http://schemas.microsoft.com/office/powerpoint/2010/main" val="3154961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isu.ut.ee/sites/default/files/esgi151/files/swedbank_esgi151_repor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isu.ut.ee/sites/default/files/esgi151/files/report_norma.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isu.ut.ee/sites/default/files/esgi151/files/holontechnologies_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su.ut.ee/sites/default/files/esgi151/files/report_lhv.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uni-koblenz-landau.de/de/koblenz/fb3/mathe/ueber-uns/mitglieder/professoren/goetz/research/proj-VirtualEducation" TargetMode="External"/><Relationship Id="rId3" Type="http://schemas.openxmlformats.org/officeDocument/2006/relationships/hyperlink" Target="https://ecmiindmath.org/special-interest-groups/liquid-crystals-elastomers-and-biological-applications/" TargetMode="External"/><Relationship Id="rId7" Type="http://schemas.openxmlformats.org/officeDocument/2006/relationships/hyperlink" Target="https://ecmiindmath.org/special-interest-groups/advancing-the-design-of-medical-stents/" TargetMode="External"/><Relationship Id="rId2" Type="http://schemas.openxmlformats.org/officeDocument/2006/relationships/hyperlink" Target="https://ecmiindmath.org/special-interest-groups/shape-and-size-in-medicine-biotechnology-and-materials-science/" TargetMode="External"/><Relationship Id="rId1" Type="http://schemas.openxmlformats.org/officeDocument/2006/relationships/slideLayout" Target="../slideLayouts/slideLayout2.xml"/><Relationship Id="rId6" Type="http://schemas.openxmlformats.org/officeDocument/2006/relationships/hyperlink" Target="http://www-amna.math.uni-wuppertal.de/ecmi-sig-cf/" TargetMode="External"/><Relationship Id="rId5" Type="http://schemas.openxmlformats.org/officeDocument/2006/relationships/hyperlink" Target="https://ecmiindmath.org/numerical-weather-prediction/" TargetMode="External"/><Relationship Id="rId10" Type="http://schemas.openxmlformats.org/officeDocument/2006/relationships/hyperlink" Target="https://ecmiindmath.org/special-interest-groups/modeling-simulation-and-optimization-in-electrical-engineering-msoee/" TargetMode="External"/><Relationship Id="rId4" Type="http://schemas.openxmlformats.org/officeDocument/2006/relationships/hyperlink" Target="https://ecmiindmath.org/digital-factories/" TargetMode="External"/><Relationship Id="rId9" Type="http://schemas.openxmlformats.org/officeDocument/2006/relationships/hyperlink" Target="https://sites.google.com/view/mathbigda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cmiindmath.org/education/ecmi-model-master-in-mathematics-for-industr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cmiindmath.org/education/ecmi-teaching-centres/how-to-enter-the-ecmi-educational-networ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ecmiindmath.org/2018/01/17/energy-prediction-models-for-wireless-sensor-nodes/" TargetMode="External"/><Relationship Id="rId2" Type="http://schemas.openxmlformats.org/officeDocument/2006/relationships/hyperlink" Target="https://ecmiindmath.org/2018/01/26/applying-non-parametric-methods-on-environmental-data/" TargetMode="External"/><Relationship Id="rId1" Type="http://schemas.openxmlformats.org/officeDocument/2006/relationships/slideLayout" Target="../slideLayouts/slideLayout2.xml"/><Relationship Id="rId4" Type="http://schemas.openxmlformats.org/officeDocument/2006/relationships/hyperlink" Target="https://ecmiindmath.org/2018/01/23/recovering-parameters-of-generalized-fractional-diffusion-model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o-math-soc.eu/industrial-mathematical-activities-europ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cebook.com/ksii1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Tööstusmatemaatika</a:t>
            </a:r>
            <a:endParaRPr lang="et-EE" dirty="0"/>
          </a:p>
        </p:txBody>
      </p:sp>
      <p:sp>
        <p:nvSpPr>
          <p:cNvPr id="3" name="Subtitle 2"/>
          <p:cNvSpPr>
            <a:spLocks noGrp="1"/>
          </p:cNvSpPr>
          <p:nvPr>
            <p:ph type="subTitle" idx="1"/>
          </p:nvPr>
        </p:nvSpPr>
        <p:spPr/>
        <p:txBody>
          <a:bodyPr/>
          <a:lstStyle/>
          <a:p>
            <a:r>
              <a:rPr lang="et-EE" dirty="0" smtClean="0"/>
              <a:t>Jaan Janno</a:t>
            </a:r>
          </a:p>
        </p:txBody>
      </p:sp>
    </p:spTree>
    <p:extLst>
      <p:ext uri="{BB962C8B-B14F-4D97-AF65-F5344CB8AC3E}">
        <p14:creationId xmlns:p14="http://schemas.microsoft.com/office/powerpoint/2010/main" val="3180391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93518"/>
            <a:ext cx="10515600" cy="6083445"/>
          </a:xfrm>
        </p:spPr>
        <p:txBody>
          <a:bodyPr>
            <a:normAutofit fontScale="85000" lnSpcReduction="20000"/>
          </a:bodyPr>
          <a:lstStyle/>
          <a:p>
            <a:pPr marL="514350" indent="-514350">
              <a:buAutoNum type="arabicPeriod"/>
            </a:pPr>
            <a:r>
              <a:rPr lang="et-EE" b="1" dirty="0"/>
              <a:t>Ülesanne Swedbankilt</a:t>
            </a:r>
          </a:p>
          <a:p>
            <a:pPr marL="0" indent="0">
              <a:buNone/>
            </a:pPr>
            <a:r>
              <a:rPr lang="en-US" dirty="0"/>
              <a:t>Let’s consider the working schedules of support and servicing teams who have to complete incoming tasks in real time during fixed working hours longer than nominal 40 hour week. Such teams can be found throughout both the public and private sector, servicing either external or internal clients. It can be expected that the task flows for these teams will often vary over time and can be unevenly scattered in weeks and days. Nevertheless, the team leads and managers need to plan and design the work schedules of these teams so that robust task completion is guaranteed throughout the official servicing hours of the teams, even if the servicing hours are longer than usual 8 hour shifts or if they involve weekends. Moreover, the team leads will surely face several real world complications and constraints, such as unexpected illnesses or vacation seasons.</a:t>
            </a:r>
          </a:p>
          <a:p>
            <a:pPr marL="0" indent="0">
              <a:buNone/>
            </a:pPr>
            <a:r>
              <a:rPr lang="en-US" dirty="0"/>
              <a:t>In this ESGI problem, you are asked to model the work schedule of such teams under real world inspired constraints. The aim of the task is to provide team leads with a helper tool for compiling the individual work schedules of their team members based on task flow forecasts. The work schedules should be designed to </a:t>
            </a:r>
            <a:r>
              <a:rPr lang="en-US" dirty="0" err="1"/>
              <a:t>maximise</a:t>
            </a:r>
            <a:r>
              <a:rPr lang="en-US" dirty="0"/>
              <a:t> employee wellbeing, while providing robust performance and resilience to unexpected shocks. You are provided with an example description of real world complications and constraints, as well as, synthetic task flow data of two model teams for testing your methodology. You are expected to provide a proof-of-concept implementation in a suitable programming language.</a:t>
            </a:r>
            <a:endParaRPr lang="et-EE" dirty="0"/>
          </a:p>
          <a:p>
            <a:pPr marL="0" indent="0">
              <a:buNone/>
            </a:pPr>
            <a:endParaRPr lang="et-EE" dirty="0"/>
          </a:p>
        </p:txBody>
      </p:sp>
    </p:spTree>
    <p:extLst>
      <p:ext uri="{BB962C8B-B14F-4D97-AF65-F5344CB8AC3E}">
        <p14:creationId xmlns:p14="http://schemas.microsoft.com/office/powerpoint/2010/main" val="389410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dirty="0" smtClean="0"/>
              <a:t>ESGI rühma aruanne esimese ülesande kohta:</a:t>
            </a:r>
          </a:p>
          <a:p>
            <a:pPr marL="0" indent="0">
              <a:buNone/>
            </a:pPr>
            <a:endParaRPr lang="et-EE" dirty="0"/>
          </a:p>
          <a:p>
            <a:pPr marL="0" indent="0">
              <a:buNone/>
            </a:pPr>
            <a:r>
              <a:rPr lang="et-EE" dirty="0" smtClean="0">
                <a:hlinkClick r:id="rId2"/>
              </a:rPr>
              <a:t>https://sisu.ut.ee/sites/default/files/esgi151/files/swedbank_esgi151_report.pdf</a:t>
            </a:r>
            <a:endParaRPr lang="et-EE" dirty="0"/>
          </a:p>
        </p:txBody>
      </p:sp>
    </p:spTree>
    <p:extLst>
      <p:ext uri="{BB962C8B-B14F-4D97-AF65-F5344CB8AC3E}">
        <p14:creationId xmlns:p14="http://schemas.microsoft.com/office/powerpoint/2010/main" val="339614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b="1" dirty="0" smtClean="0"/>
              <a:t>2</a:t>
            </a:r>
            <a:r>
              <a:rPr lang="et-EE" dirty="0" smtClean="0"/>
              <a:t>. </a:t>
            </a:r>
            <a:r>
              <a:rPr lang="et-EE" b="1" dirty="0" smtClean="0"/>
              <a:t>Ülesanne: Norma/Autoliv</a:t>
            </a:r>
          </a:p>
          <a:p>
            <a:pPr marL="0" indent="0">
              <a:buNone/>
            </a:pPr>
            <a:endParaRPr lang="et-EE" dirty="0"/>
          </a:p>
          <a:p>
            <a:pPr marL="0" indent="0">
              <a:buNone/>
            </a:pPr>
            <a:r>
              <a:rPr lang="en-US" dirty="0" smtClean="0"/>
              <a:t>After stamping the products are transported to the heat treatment line and spread evenly on the conveyor to be fed to the furnace. Products are heated up to 880…900°C and then dipped into the salt tank where they cool to 300…400°C. The goal for ESGI151 is to get the most effective production plan sequence by optimizing and minimizing the use of time and energy during change overs.</a:t>
            </a:r>
            <a:endParaRPr lang="et-EE" dirty="0"/>
          </a:p>
        </p:txBody>
      </p:sp>
    </p:spTree>
    <p:extLst>
      <p:ext uri="{BB962C8B-B14F-4D97-AF65-F5344CB8AC3E}">
        <p14:creationId xmlns:p14="http://schemas.microsoft.com/office/powerpoint/2010/main" val="3487381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dirty="0"/>
              <a:t>ESGI rühma aruanne </a:t>
            </a:r>
            <a:r>
              <a:rPr lang="et-EE" dirty="0" smtClean="0"/>
              <a:t>teise </a:t>
            </a:r>
            <a:r>
              <a:rPr lang="et-EE" dirty="0"/>
              <a:t>ülesande kohta:</a:t>
            </a:r>
          </a:p>
          <a:p>
            <a:pPr marL="0" indent="0">
              <a:buNone/>
            </a:pPr>
            <a:endParaRPr lang="et-EE" dirty="0"/>
          </a:p>
          <a:p>
            <a:pPr marL="0" indent="0">
              <a:buNone/>
            </a:pPr>
            <a:r>
              <a:rPr lang="et-EE" dirty="0">
                <a:hlinkClick r:id="rId2"/>
              </a:rPr>
              <a:t>https://</a:t>
            </a:r>
            <a:r>
              <a:rPr lang="et-EE" dirty="0" smtClean="0">
                <a:hlinkClick r:id="rId2"/>
              </a:rPr>
              <a:t>sisu.ut.ee/sites/default/files/esgi151/files/report_norma.pdf</a:t>
            </a:r>
            <a:endParaRPr lang="et-EE" dirty="0" smtClean="0"/>
          </a:p>
          <a:p>
            <a:pPr marL="0" indent="0">
              <a:buNone/>
            </a:pPr>
            <a:endParaRPr lang="et-EE" dirty="0"/>
          </a:p>
        </p:txBody>
      </p:sp>
    </p:spTree>
    <p:extLst>
      <p:ext uri="{BB962C8B-B14F-4D97-AF65-F5344CB8AC3E}">
        <p14:creationId xmlns:p14="http://schemas.microsoft.com/office/powerpoint/2010/main" val="1802439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365125"/>
            <a:ext cx="10515600" cy="5811838"/>
          </a:xfrm>
        </p:spPr>
        <p:txBody>
          <a:bodyPr>
            <a:normAutofit/>
          </a:bodyPr>
          <a:lstStyle/>
          <a:p>
            <a:pPr marL="0" indent="0">
              <a:buNone/>
            </a:pPr>
            <a:r>
              <a:rPr lang="et-EE" b="1" dirty="0" smtClean="0"/>
              <a:t>3</a:t>
            </a:r>
            <a:r>
              <a:rPr lang="et-EE" dirty="0" smtClean="0"/>
              <a:t>. </a:t>
            </a:r>
            <a:r>
              <a:rPr lang="et-EE" b="1" dirty="0" smtClean="0"/>
              <a:t>Ülesanne: Holon Technologies</a:t>
            </a:r>
          </a:p>
          <a:p>
            <a:pPr marL="0" indent="0">
              <a:buNone/>
            </a:pPr>
            <a:endParaRPr lang="et-EE" dirty="0"/>
          </a:p>
          <a:p>
            <a:r>
              <a:rPr lang="en-US" dirty="0"/>
              <a:t>There is a need to shift into more customer-centric model, as more insurance companies light up telematics technology. Imagine being able to predict an incident before it happens. Merging data analytics together with driver behavior is a game changing reality companies are just beginning to realize the benefits of.  If actuaries can see patterns and trends, that’s where the magic begins to happen.</a:t>
            </a:r>
          </a:p>
          <a:p>
            <a:r>
              <a:rPr lang="en-US" dirty="0"/>
              <a:t>ESGI151 brainstorm should construct a solution for classification of drivers according to the data from driving indicators. The objective function is to minimize the probability of causing traffic damage during the next insurance period or some other parameter according to new pattern, discovered in the data.</a:t>
            </a:r>
          </a:p>
          <a:p>
            <a:pPr marL="0" indent="0">
              <a:buNone/>
            </a:pPr>
            <a:endParaRPr lang="et-EE" dirty="0"/>
          </a:p>
        </p:txBody>
      </p:sp>
    </p:spTree>
    <p:extLst>
      <p:ext uri="{BB962C8B-B14F-4D97-AF65-F5344CB8AC3E}">
        <p14:creationId xmlns:p14="http://schemas.microsoft.com/office/powerpoint/2010/main" val="2292942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dirty="0"/>
              <a:t>ESGI rühma aruanne </a:t>
            </a:r>
            <a:r>
              <a:rPr lang="et-EE" dirty="0" smtClean="0"/>
              <a:t>kolmanda </a:t>
            </a:r>
            <a:r>
              <a:rPr lang="et-EE" dirty="0"/>
              <a:t>ülesande kohta:</a:t>
            </a:r>
          </a:p>
          <a:p>
            <a:pPr marL="0" indent="0">
              <a:buNone/>
            </a:pPr>
            <a:endParaRPr lang="et-EE" dirty="0"/>
          </a:p>
          <a:p>
            <a:pPr marL="0" indent="0">
              <a:buNone/>
            </a:pPr>
            <a:r>
              <a:rPr lang="et-EE" dirty="0">
                <a:hlinkClick r:id="rId2"/>
              </a:rPr>
              <a:t>https://sisu.ut.ee/sites/default/files/esgi151/files/holontechnologies_report.pdf</a:t>
            </a:r>
            <a:endParaRPr lang="et-EE" dirty="0"/>
          </a:p>
        </p:txBody>
      </p:sp>
    </p:spTree>
    <p:extLst>
      <p:ext uri="{BB962C8B-B14F-4D97-AF65-F5344CB8AC3E}">
        <p14:creationId xmlns:p14="http://schemas.microsoft.com/office/powerpoint/2010/main" val="3758502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488373"/>
            <a:ext cx="10515600" cy="5730153"/>
          </a:xfrm>
        </p:spPr>
        <p:txBody>
          <a:bodyPr>
            <a:normAutofit lnSpcReduction="10000"/>
          </a:bodyPr>
          <a:lstStyle/>
          <a:p>
            <a:pPr marL="0" indent="0">
              <a:buNone/>
            </a:pPr>
            <a:r>
              <a:rPr lang="et-EE" b="1" dirty="0" smtClean="0"/>
              <a:t>4. Ülesanne: LHV pank</a:t>
            </a:r>
          </a:p>
          <a:p>
            <a:pPr marL="0" indent="0">
              <a:buNone/>
            </a:pPr>
            <a:endParaRPr lang="et-EE" b="1" dirty="0"/>
          </a:p>
          <a:p>
            <a:pPr marL="0" indent="0">
              <a:buNone/>
            </a:pPr>
            <a:r>
              <a:rPr lang="en-US" dirty="0"/>
              <a:t>LHV is researching options to develop a fully automated personal finance tool, which:</a:t>
            </a:r>
          </a:p>
          <a:p>
            <a:pPr marL="0" indent="0">
              <a:buNone/>
            </a:pPr>
            <a:r>
              <a:rPr lang="en-US" dirty="0"/>
              <a:t>- Provides an overview of a customer’s spending and helps forecast future spending</a:t>
            </a:r>
          </a:p>
          <a:p>
            <a:pPr marL="0" indent="0">
              <a:buNone/>
            </a:pPr>
            <a:r>
              <a:rPr lang="en-US" dirty="0"/>
              <a:t>- Acts as a personal finance advisor who makes </a:t>
            </a:r>
            <a:r>
              <a:rPr lang="en-US" dirty="0" err="1"/>
              <a:t>personalised</a:t>
            </a:r>
            <a:r>
              <a:rPr lang="en-US" dirty="0"/>
              <a:t> suggestions to help customers</a:t>
            </a:r>
          </a:p>
          <a:p>
            <a:pPr marL="0" indent="0">
              <a:buNone/>
            </a:pPr>
            <a:r>
              <a:rPr lang="en-US" dirty="0"/>
              <a:t>increase their savings</a:t>
            </a:r>
          </a:p>
          <a:p>
            <a:pPr marL="0" indent="0">
              <a:buNone/>
            </a:pPr>
            <a:r>
              <a:rPr lang="en-US" dirty="0"/>
              <a:t>The goal for ESGI is to suggest a theoretical framework for the second part of this project: building</a:t>
            </a:r>
          </a:p>
          <a:p>
            <a:pPr marL="0" indent="0">
              <a:buNone/>
            </a:pPr>
            <a:r>
              <a:rPr lang="en-US" dirty="0"/>
              <a:t>the personal finance advisor. Ideally, this would also result in a practical prototype.</a:t>
            </a:r>
            <a:endParaRPr lang="et-EE" dirty="0"/>
          </a:p>
        </p:txBody>
      </p:sp>
    </p:spTree>
    <p:extLst>
      <p:ext uri="{BB962C8B-B14F-4D97-AF65-F5344CB8AC3E}">
        <p14:creationId xmlns:p14="http://schemas.microsoft.com/office/powerpoint/2010/main" val="3179172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dirty="0"/>
              <a:t>ESGI rühma aruanne </a:t>
            </a:r>
            <a:r>
              <a:rPr lang="et-EE" dirty="0" smtClean="0"/>
              <a:t>neljanda </a:t>
            </a:r>
            <a:r>
              <a:rPr lang="et-EE" dirty="0"/>
              <a:t>ülesande kohta</a:t>
            </a:r>
            <a:r>
              <a:rPr lang="et-EE" dirty="0" smtClean="0"/>
              <a:t>:</a:t>
            </a:r>
          </a:p>
          <a:p>
            <a:pPr marL="0" indent="0">
              <a:buNone/>
            </a:pPr>
            <a:endParaRPr lang="et-EE" dirty="0"/>
          </a:p>
          <a:p>
            <a:pPr marL="0" indent="0">
              <a:buNone/>
            </a:pPr>
            <a:r>
              <a:rPr lang="et-EE" dirty="0">
                <a:hlinkClick r:id="rId2"/>
              </a:rPr>
              <a:t>https://sisu.ut.ee/sites/default/files/esgi151/files/report_lhv.pdf</a:t>
            </a:r>
            <a:endParaRPr lang="et-EE" dirty="0"/>
          </a:p>
          <a:p>
            <a:pPr marL="0" indent="0">
              <a:buNone/>
            </a:pPr>
            <a:endParaRPr lang="et-EE" dirty="0"/>
          </a:p>
        </p:txBody>
      </p:sp>
    </p:spTree>
    <p:extLst>
      <p:ext uri="{BB962C8B-B14F-4D97-AF65-F5344CB8AC3E}">
        <p14:creationId xmlns:p14="http://schemas.microsoft.com/office/powerpoint/2010/main" val="4120334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ECMI huvirühmad (Special interest groups)</a:t>
            </a:r>
            <a:endParaRPr lang="et-EE" dirty="0"/>
          </a:p>
        </p:txBody>
      </p:sp>
      <p:sp>
        <p:nvSpPr>
          <p:cNvPr id="3" name="Content Placeholder 2"/>
          <p:cNvSpPr>
            <a:spLocks noGrp="1"/>
          </p:cNvSpPr>
          <p:nvPr>
            <p:ph idx="1"/>
          </p:nvPr>
        </p:nvSpPr>
        <p:spPr/>
        <p:txBody>
          <a:bodyPr>
            <a:normAutofit/>
          </a:bodyPr>
          <a:lstStyle/>
          <a:p>
            <a:pPr marL="0" indent="0">
              <a:buNone/>
            </a:pPr>
            <a:r>
              <a:rPr lang="et-EE" dirty="0" smtClean="0"/>
              <a:t>Rahvusvaheline koostöö spetsiifilistel TM teemadel</a:t>
            </a:r>
          </a:p>
          <a:p>
            <a:pPr marL="0" indent="0">
              <a:buNone/>
            </a:pPr>
            <a:r>
              <a:rPr lang="et-EE" dirty="0" smtClean="0"/>
              <a:t>Huvirühm annab</a:t>
            </a:r>
            <a:r>
              <a:rPr lang="pt-BR" dirty="0" smtClean="0"/>
              <a:t> </a:t>
            </a:r>
            <a:r>
              <a:rPr lang="pt-BR" dirty="0"/>
              <a:t>ühesuguste huvidega </a:t>
            </a:r>
            <a:r>
              <a:rPr lang="pt-BR" dirty="0" smtClean="0"/>
              <a:t>teadlastele</a:t>
            </a:r>
            <a:r>
              <a:rPr lang="et-EE" dirty="0" smtClean="0"/>
              <a:t> </a:t>
            </a:r>
            <a:r>
              <a:rPr lang="fi-FI" dirty="0" smtClean="0"/>
              <a:t>ja </a:t>
            </a:r>
            <a:r>
              <a:rPr lang="fi-FI" dirty="0"/>
              <a:t>uurijatele nii ülikoolides kui ka ettevõtetes-organisatsioonides </a:t>
            </a:r>
            <a:r>
              <a:rPr lang="fi-FI" dirty="0" smtClean="0"/>
              <a:t>võimalus</a:t>
            </a:r>
            <a:r>
              <a:rPr lang="et-EE" dirty="0" smtClean="0"/>
              <a:t>e </a:t>
            </a:r>
            <a:r>
              <a:rPr lang="fi-FI" dirty="0" smtClean="0"/>
              <a:t>ühineda </a:t>
            </a:r>
            <a:r>
              <a:rPr lang="fi-FI" dirty="0"/>
              <a:t>ja koos taotleda Euroopa Liidu või teistest </a:t>
            </a:r>
            <a:r>
              <a:rPr lang="fi-FI" dirty="0" smtClean="0"/>
              <a:t>finantsallikatest</a:t>
            </a:r>
            <a:r>
              <a:rPr lang="et-EE" dirty="0" smtClean="0"/>
              <a:t> </a:t>
            </a:r>
            <a:r>
              <a:rPr lang="fi-FI" dirty="0" smtClean="0"/>
              <a:t>rahastust </a:t>
            </a:r>
            <a:r>
              <a:rPr lang="fi-FI" dirty="0"/>
              <a:t>uurimistöö läbiviimiseks. ECMI tegutseb siin </a:t>
            </a:r>
            <a:r>
              <a:rPr lang="fi-FI" dirty="0" smtClean="0"/>
              <a:t>ergutava</a:t>
            </a:r>
            <a:r>
              <a:rPr lang="et-EE" dirty="0" smtClean="0"/>
              <a:t> </a:t>
            </a:r>
            <a:r>
              <a:rPr lang="fi-FI" dirty="0" smtClean="0"/>
              <a:t>vahendajana </a:t>
            </a:r>
            <a:r>
              <a:rPr lang="fi-FI" dirty="0"/>
              <a:t>selliste rühmitiste moodustumisel, edastades oma </a:t>
            </a:r>
            <a:r>
              <a:rPr lang="fi-FI" dirty="0" smtClean="0"/>
              <a:t>kanalite</a:t>
            </a:r>
            <a:r>
              <a:rPr lang="et-EE" dirty="0" smtClean="0"/>
              <a:t> </a:t>
            </a:r>
            <a:r>
              <a:rPr lang="fi-FI" dirty="0" smtClean="0"/>
              <a:t>kaudu </a:t>
            </a:r>
            <a:r>
              <a:rPr lang="fi-FI" dirty="0"/>
              <a:t>informatsiooni olemasoleva kompetentsi kohta, samuti </a:t>
            </a:r>
            <a:r>
              <a:rPr lang="fi-FI" dirty="0" smtClean="0"/>
              <a:t>toetades</a:t>
            </a:r>
            <a:r>
              <a:rPr lang="et-EE" dirty="0" smtClean="0"/>
              <a:t> neid rühmi rahaliselt.</a:t>
            </a:r>
            <a:endParaRPr lang="et-EE" dirty="0"/>
          </a:p>
        </p:txBody>
      </p:sp>
    </p:spTree>
    <p:extLst>
      <p:ext uri="{BB962C8B-B14F-4D97-AF65-F5344CB8AC3E}">
        <p14:creationId xmlns:p14="http://schemas.microsoft.com/office/powerpoint/2010/main" val="2092061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103909"/>
            <a:ext cx="10515600" cy="6073054"/>
          </a:xfrm>
        </p:spPr>
        <p:txBody>
          <a:bodyPr>
            <a:normAutofit/>
          </a:bodyPr>
          <a:lstStyle/>
          <a:p>
            <a:pPr marL="0" indent="0">
              <a:buNone/>
            </a:pPr>
            <a:r>
              <a:rPr lang="et-EE" b="1" dirty="0" smtClean="0"/>
              <a:t>Huvirühmad praeguse seisuga</a:t>
            </a:r>
            <a:r>
              <a:rPr lang="et-EE" dirty="0" smtClean="0"/>
              <a:t>:</a:t>
            </a:r>
          </a:p>
          <a:p>
            <a:pPr fontAlgn="base"/>
            <a:r>
              <a:rPr lang="en-US" dirty="0">
                <a:hlinkClick r:id="rId2"/>
              </a:rPr>
              <a:t>Shape and Size in Medicine, Biotechnology and Materials Science</a:t>
            </a:r>
            <a:endParaRPr lang="en-US" dirty="0"/>
          </a:p>
          <a:p>
            <a:pPr fontAlgn="base"/>
            <a:r>
              <a:rPr lang="en-US" dirty="0">
                <a:hlinkClick r:id="rId3"/>
              </a:rPr>
              <a:t>Liquid Crystals, Elastomers and Biological Applications</a:t>
            </a:r>
            <a:endParaRPr lang="en-US" dirty="0"/>
          </a:p>
          <a:p>
            <a:pPr fontAlgn="base"/>
            <a:r>
              <a:rPr lang="en-US" u="sng" dirty="0">
                <a:hlinkClick r:id="rId4"/>
              </a:rPr>
              <a:t>Math for the Digital Factory</a:t>
            </a:r>
            <a:endParaRPr lang="en-US" dirty="0"/>
          </a:p>
          <a:p>
            <a:pPr fontAlgn="base"/>
            <a:r>
              <a:rPr lang="en-US" dirty="0">
                <a:hlinkClick r:id="rId5"/>
              </a:rPr>
              <a:t>Numerical Weather Prediction</a:t>
            </a:r>
            <a:endParaRPr lang="en-US" dirty="0"/>
          </a:p>
          <a:p>
            <a:pPr fontAlgn="base"/>
            <a:r>
              <a:rPr lang="en-US" dirty="0">
                <a:hlinkClick r:id="rId6"/>
              </a:rPr>
              <a:t>Computational Finance and Energy Markets</a:t>
            </a:r>
            <a:endParaRPr lang="en-US" dirty="0"/>
          </a:p>
          <a:p>
            <a:pPr fontAlgn="base"/>
            <a:r>
              <a:rPr lang="en-US" dirty="0"/>
              <a:t>Sustainable Energies</a:t>
            </a:r>
          </a:p>
          <a:p>
            <a:pPr fontAlgn="base"/>
            <a:r>
              <a:rPr lang="en-US" dirty="0">
                <a:hlinkClick r:id="rId7"/>
              </a:rPr>
              <a:t>Implantable devices and drug delivery systems</a:t>
            </a:r>
            <a:endParaRPr lang="en-US" dirty="0"/>
          </a:p>
          <a:p>
            <a:pPr fontAlgn="base"/>
            <a:r>
              <a:rPr lang="en-US" dirty="0">
                <a:hlinkClick r:id="rId8"/>
              </a:rPr>
              <a:t>Net Campus for Modeling Education and Industrial Mathematics</a:t>
            </a:r>
            <a:endParaRPr lang="en-US" dirty="0"/>
          </a:p>
          <a:p>
            <a:pPr fontAlgn="base"/>
            <a:r>
              <a:rPr lang="en-US" dirty="0">
                <a:hlinkClick r:id="rId9"/>
              </a:rPr>
              <a:t>Mathematics for Big Data</a:t>
            </a:r>
            <a:endParaRPr lang="en-US" dirty="0"/>
          </a:p>
          <a:p>
            <a:pPr fontAlgn="base"/>
            <a:r>
              <a:rPr lang="en-US" dirty="0">
                <a:hlinkClick r:id="rId10"/>
              </a:rPr>
              <a:t>Modeling, Simulation and Optimization in Electrical Engineering (MSOEE)</a:t>
            </a:r>
            <a:endParaRPr lang="en-US" dirty="0"/>
          </a:p>
          <a:p>
            <a:pPr marL="0" indent="0">
              <a:buNone/>
            </a:pPr>
            <a:endParaRPr lang="et-EE" dirty="0"/>
          </a:p>
        </p:txBody>
      </p:sp>
    </p:spTree>
    <p:extLst>
      <p:ext uri="{BB962C8B-B14F-4D97-AF65-F5344CB8AC3E}">
        <p14:creationId xmlns:p14="http://schemas.microsoft.com/office/powerpoint/2010/main" val="2697288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normAutofit/>
          </a:bodyPr>
          <a:lstStyle/>
          <a:p>
            <a:pPr marL="0" indent="0">
              <a:buNone/>
            </a:pPr>
            <a:r>
              <a:rPr lang="et-EE" dirty="0" smtClean="0"/>
              <a:t>Inglisekeelne vaste: </a:t>
            </a:r>
            <a:r>
              <a:rPr lang="et-EE" b="1" dirty="0" smtClean="0"/>
              <a:t>Industrial mathematics </a:t>
            </a:r>
            <a:r>
              <a:rPr lang="et-EE" dirty="0" smtClean="0"/>
              <a:t>or </a:t>
            </a:r>
            <a:r>
              <a:rPr lang="et-EE" b="1" dirty="0" smtClean="0"/>
              <a:t>mathematics in industry </a:t>
            </a:r>
          </a:p>
          <a:p>
            <a:pPr marL="0" indent="0">
              <a:buNone/>
            </a:pPr>
            <a:endParaRPr lang="et-EE" dirty="0" smtClean="0"/>
          </a:p>
          <a:p>
            <a:pPr marL="0" indent="0">
              <a:buNone/>
            </a:pPr>
            <a:r>
              <a:rPr lang="et-EE" dirty="0" smtClean="0"/>
              <a:t>Tõlge tööstusmatemaatika ei ole päris täpne. Sõnal „industry“ on inglise keeles laiem tähendus kui sõnal „tööstus“ eesti keeles. </a:t>
            </a:r>
          </a:p>
          <a:p>
            <a:pPr marL="0" indent="0">
              <a:buNone/>
            </a:pPr>
            <a:endParaRPr lang="et-EE" dirty="0" smtClean="0"/>
          </a:p>
          <a:p>
            <a:pPr marL="0" indent="0">
              <a:buNone/>
            </a:pPr>
            <a:r>
              <a:rPr lang="et-EE" dirty="0" smtClean="0"/>
              <a:t>„Industry“ hõlmab lisaks tööstuslikule tootmisele ka tehnoloogiat, majandust, rahandust, ökoloogiat, meditsiini, infotehnoloogiat jm</a:t>
            </a:r>
            <a:endParaRPr lang="et-EE" dirty="0"/>
          </a:p>
          <a:p>
            <a:pPr marL="0" indent="0">
              <a:buNone/>
            </a:pPr>
            <a:endParaRPr lang="et-EE" dirty="0" smtClean="0"/>
          </a:p>
          <a:p>
            <a:pPr marL="0" indent="0">
              <a:buNone/>
            </a:pPr>
            <a:endParaRPr lang="et-EE" dirty="0"/>
          </a:p>
          <a:p>
            <a:endParaRPr lang="et-EE" dirty="0"/>
          </a:p>
        </p:txBody>
      </p:sp>
    </p:spTree>
    <p:extLst>
      <p:ext uri="{BB962C8B-B14F-4D97-AF65-F5344CB8AC3E}">
        <p14:creationId xmlns:p14="http://schemas.microsoft.com/office/powerpoint/2010/main" val="3763019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6766"/>
          </a:xfrm>
        </p:spPr>
        <p:txBody>
          <a:bodyPr>
            <a:normAutofit fontScale="90000"/>
          </a:bodyPr>
          <a:lstStyle/>
          <a:p>
            <a:r>
              <a:rPr lang="et-EE" dirty="0" smtClean="0"/>
              <a:t> </a:t>
            </a:r>
            <a:endParaRPr lang="et-EE" dirty="0"/>
          </a:p>
        </p:txBody>
      </p:sp>
      <p:sp>
        <p:nvSpPr>
          <p:cNvPr id="3" name="Content Placeholder 2"/>
          <p:cNvSpPr>
            <a:spLocks noGrp="1"/>
          </p:cNvSpPr>
          <p:nvPr>
            <p:ph idx="1"/>
          </p:nvPr>
        </p:nvSpPr>
        <p:spPr>
          <a:xfrm>
            <a:off x="838200" y="218209"/>
            <a:ext cx="10515600" cy="5958754"/>
          </a:xfrm>
        </p:spPr>
        <p:txBody>
          <a:bodyPr>
            <a:normAutofit/>
          </a:bodyPr>
          <a:lstStyle/>
          <a:p>
            <a:pPr marL="0" indent="0">
              <a:buNone/>
            </a:pPr>
            <a:r>
              <a:rPr lang="et-EE" b="1" dirty="0" smtClean="0"/>
              <a:t>Huvirühma loomine</a:t>
            </a:r>
            <a:r>
              <a:rPr lang="et-EE" dirty="0" smtClean="0"/>
              <a:t>:</a:t>
            </a:r>
            <a:endParaRPr lang="en-US" dirty="0"/>
          </a:p>
          <a:p>
            <a:endParaRPr lang="en-US" dirty="0"/>
          </a:p>
          <a:p>
            <a:r>
              <a:rPr lang="en-US" dirty="0"/>
              <a:t>Describe the area of interest, the motivation and aims. There should be a clear interest in the activity from industry. If possible describe how the activity may lead to proposals for cooperative funding.</a:t>
            </a:r>
          </a:p>
          <a:p>
            <a:r>
              <a:rPr lang="en-US" dirty="0"/>
              <a:t>Identify a group of experts for an initial start-up group. These experts should come from more than one country in Europe and should include representative(s) from industry.</a:t>
            </a:r>
          </a:p>
          <a:p>
            <a:r>
              <a:rPr lang="en-US" dirty="0"/>
              <a:t>Describe potential activities for the first year. These might include workshops, industry days, </a:t>
            </a:r>
            <a:r>
              <a:rPr lang="en-US" dirty="0" err="1"/>
              <a:t>minisymposia</a:t>
            </a:r>
            <a:r>
              <a:rPr lang="en-US" dirty="0"/>
              <a:t> etc.</a:t>
            </a:r>
          </a:p>
          <a:p>
            <a:r>
              <a:rPr lang="en-US" dirty="0"/>
              <a:t>Nominate a contact person (moderator) who will be responsible for the </a:t>
            </a:r>
            <a:r>
              <a:rPr lang="en-US" dirty="0" err="1"/>
              <a:t>programme</a:t>
            </a:r>
            <a:r>
              <a:rPr lang="en-US" dirty="0"/>
              <a:t> of events and for reporting activities. The RIC requires an annual report which will be posted on the webpages.</a:t>
            </a:r>
            <a:endParaRPr lang="et-EE" dirty="0"/>
          </a:p>
        </p:txBody>
      </p:sp>
    </p:spTree>
    <p:extLst>
      <p:ext uri="{BB962C8B-B14F-4D97-AF65-F5344CB8AC3E}">
        <p14:creationId xmlns:p14="http://schemas.microsoft.com/office/powerpoint/2010/main" val="979493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ECMI haridusprogramm</a:t>
            </a:r>
            <a:endParaRPr lang="et-EE" dirty="0"/>
          </a:p>
        </p:txBody>
      </p:sp>
      <p:sp>
        <p:nvSpPr>
          <p:cNvPr id="3" name="Content Placeholder 2"/>
          <p:cNvSpPr>
            <a:spLocks noGrp="1"/>
          </p:cNvSpPr>
          <p:nvPr>
            <p:ph idx="1"/>
          </p:nvPr>
        </p:nvSpPr>
        <p:spPr/>
        <p:txBody>
          <a:bodyPr/>
          <a:lstStyle/>
          <a:p>
            <a:r>
              <a:rPr lang="et-EE" dirty="0"/>
              <a:t>üliõpilaste ja </a:t>
            </a:r>
            <a:r>
              <a:rPr lang="et-EE" dirty="0" smtClean="0"/>
              <a:t>õppejõudude vahetus </a:t>
            </a:r>
            <a:r>
              <a:rPr lang="et-EE" dirty="0"/>
              <a:t>ECMI partnerülikoolide </a:t>
            </a:r>
            <a:r>
              <a:rPr lang="et-EE" dirty="0" smtClean="0"/>
              <a:t>vahel </a:t>
            </a:r>
          </a:p>
          <a:p>
            <a:r>
              <a:rPr lang="et-EE" dirty="0"/>
              <a:t>ü</a:t>
            </a:r>
            <a:r>
              <a:rPr lang="et-EE" dirty="0" smtClean="0"/>
              <a:t>liõpilaste modelleerimisnädalate organiseerimine (modelling weeks)</a:t>
            </a:r>
            <a:endParaRPr lang="et-EE" dirty="0"/>
          </a:p>
          <a:p>
            <a:r>
              <a:rPr lang="et-EE" dirty="0" smtClean="0"/>
              <a:t>ECMI magistriõppe näidiskava haldamine, vastavate diplomite ja sertifikaatide väljastamine</a:t>
            </a:r>
          </a:p>
          <a:p>
            <a:r>
              <a:rPr lang="et-EE" dirty="0" smtClean="0"/>
              <a:t>ECMI õppekeskuse (ECMI teaching center) staatuse andmine partnerülikoolidele</a:t>
            </a:r>
          </a:p>
          <a:p>
            <a:pPr marL="0" indent="0">
              <a:buNone/>
            </a:pPr>
            <a:endParaRPr lang="et-EE" dirty="0" smtClean="0"/>
          </a:p>
        </p:txBody>
      </p:sp>
    </p:spTree>
    <p:extLst>
      <p:ext uri="{BB962C8B-B14F-4D97-AF65-F5344CB8AC3E}">
        <p14:creationId xmlns:p14="http://schemas.microsoft.com/office/powerpoint/2010/main" val="452295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ECMI magistriõppe näidisprogramm (ECMI model master)</a:t>
            </a:r>
            <a:endParaRPr lang="et-EE" dirty="0"/>
          </a:p>
        </p:txBody>
      </p:sp>
      <p:sp>
        <p:nvSpPr>
          <p:cNvPr id="3" name="Content Placeholder 2"/>
          <p:cNvSpPr>
            <a:spLocks noGrp="1"/>
          </p:cNvSpPr>
          <p:nvPr>
            <p:ph idx="1"/>
          </p:nvPr>
        </p:nvSpPr>
        <p:spPr/>
        <p:txBody>
          <a:bodyPr>
            <a:normAutofit/>
          </a:bodyPr>
          <a:lstStyle/>
          <a:p>
            <a:pPr marL="0" indent="0">
              <a:buNone/>
            </a:pPr>
            <a:r>
              <a:rPr lang="et-EE" b="1" dirty="0" smtClean="0"/>
              <a:t>Kaks spetsialiteeti</a:t>
            </a:r>
            <a:r>
              <a:rPr lang="et-EE" dirty="0" smtClean="0"/>
              <a:t>:</a:t>
            </a:r>
          </a:p>
          <a:p>
            <a:pPr marL="0" indent="0">
              <a:buNone/>
            </a:pPr>
            <a:endParaRPr lang="et-EE" dirty="0" smtClean="0"/>
          </a:p>
          <a:p>
            <a:pPr marL="0" indent="0">
              <a:buNone/>
            </a:pPr>
            <a:r>
              <a:rPr lang="et-EE" dirty="0" smtClean="0"/>
              <a:t>Tehnomatemaatika (technomathematics): orienteeritud tehnilistele aladele nagu mehaanika, farmaatsia, elektroonika, keemia, füüsika, biotehnoloogia, ehitus jm </a:t>
            </a:r>
          </a:p>
          <a:p>
            <a:pPr marL="0" indent="0">
              <a:buNone/>
            </a:pPr>
            <a:endParaRPr lang="et-EE" dirty="0"/>
          </a:p>
          <a:p>
            <a:pPr marL="0" indent="0">
              <a:buNone/>
            </a:pPr>
            <a:r>
              <a:rPr lang="et-EE" dirty="0" smtClean="0"/>
              <a:t>Ökonomatemaatika (economathematics): orienteeritud majandusele, rahandusele, statistikale, andmeanalüüsile</a:t>
            </a:r>
            <a:endParaRPr lang="et-EE" dirty="0"/>
          </a:p>
          <a:p>
            <a:pPr marL="0" indent="0">
              <a:buNone/>
            </a:pPr>
            <a:endParaRPr lang="et-EE" dirty="0" smtClean="0"/>
          </a:p>
          <a:p>
            <a:pPr marL="0" indent="0">
              <a:buNone/>
            </a:pPr>
            <a:endParaRPr lang="et-EE" dirty="0"/>
          </a:p>
          <a:p>
            <a:pPr marL="0" indent="0">
              <a:buNone/>
            </a:pPr>
            <a:endParaRPr lang="et-EE" dirty="0"/>
          </a:p>
        </p:txBody>
      </p:sp>
    </p:spTree>
    <p:extLst>
      <p:ext uri="{BB962C8B-B14F-4D97-AF65-F5344CB8AC3E}">
        <p14:creationId xmlns:p14="http://schemas.microsoft.com/office/powerpoint/2010/main" val="20492240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b="1" dirty="0" smtClean="0"/>
              <a:t>Eeldused immatrikuleerimiseks</a:t>
            </a:r>
            <a:r>
              <a:rPr lang="et-EE" dirty="0" smtClean="0"/>
              <a:t>:</a:t>
            </a:r>
          </a:p>
          <a:p>
            <a:pPr marL="0" indent="0">
              <a:buNone/>
            </a:pPr>
            <a:r>
              <a:rPr lang="et-EE" dirty="0" smtClean="0"/>
              <a:t>On läbinud </a:t>
            </a:r>
            <a:r>
              <a:rPr lang="en-US" dirty="0" smtClean="0"/>
              <a:t>180 </a:t>
            </a:r>
            <a:r>
              <a:rPr lang="et-EE" dirty="0" smtClean="0"/>
              <a:t>ainepunktise</a:t>
            </a:r>
            <a:r>
              <a:rPr lang="en-US" dirty="0" smtClean="0"/>
              <a:t> </a:t>
            </a:r>
            <a:r>
              <a:rPr lang="et-EE" dirty="0" smtClean="0"/>
              <a:t>bakalaureuseõppe, sh </a:t>
            </a:r>
            <a:endParaRPr lang="en-US" dirty="0"/>
          </a:p>
          <a:p>
            <a:pPr marL="0" indent="0">
              <a:buNone/>
            </a:pPr>
            <a:r>
              <a:rPr lang="et-EE" dirty="0"/>
              <a:t>o</a:t>
            </a:r>
            <a:r>
              <a:rPr lang="et-EE" dirty="0" smtClean="0"/>
              <a:t>n läbinud 60 EAP matemaatika aineid tehnomatemaatika jaoks ja 54 EAP matemaatika aineid ökonomatemaatika jaoks. </a:t>
            </a:r>
            <a:endParaRPr lang="en-US" dirty="0"/>
          </a:p>
          <a:p>
            <a:pPr marL="0" indent="0">
              <a:buNone/>
            </a:pPr>
            <a:r>
              <a:rPr lang="en-US" dirty="0"/>
              <a:t> </a:t>
            </a:r>
            <a:r>
              <a:rPr lang="et-EE" dirty="0"/>
              <a:t>h</a:t>
            </a:r>
            <a:r>
              <a:rPr lang="et-EE" dirty="0" smtClean="0"/>
              <a:t>ea inglise keele oskus </a:t>
            </a:r>
            <a:endParaRPr lang="et-EE" dirty="0"/>
          </a:p>
        </p:txBody>
      </p:sp>
    </p:spTree>
    <p:extLst>
      <p:ext uri="{BB962C8B-B14F-4D97-AF65-F5344CB8AC3E}">
        <p14:creationId xmlns:p14="http://schemas.microsoft.com/office/powerpoint/2010/main" val="32111633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b="1" dirty="0" smtClean="0"/>
              <a:t>Põhinõuded</a:t>
            </a:r>
            <a:r>
              <a:rPr lang="et-EE" dirty="0" smtClean="0"/>
              <a:t>:</a:t>
            </a:r>
          </a:p>
          <a:p>
            <a:pPr marL="0" indent="0">
              <a:buNone/>
            </a:pPr>
            <a:r>
              <a:rPr lang="et-EE" dirty="0"/>
              <a:t>Kaheaastane magistriprogramm</a:t>
            </a:r>
          </a:p>
          <a:p>
            <a:pPr marL="0" indent="0">
              <a:buNone/>
            </a:pPr>
            <a:r>
              <a:rPr lang="et-EE" dirty="0"/>
              <a:t>Kaks spetsialiteeti: tehnomatemaatika (technomathematics) ja ökonomatemaatika (economathematics)</a:t>
            </a:r>
          </a:p>
          <a:p>
            <a:pPr marL="0" indent="0">
              <a:buNone/>
            </a:pPr>
            <a:r>
              <a:rPr lang="et-EE" dirty="0"/>
              <a:t>Kava on inglisekeelne</a:t>
            </a:r>
          </a:p>
          <a:p>
            <a:pPr marL="0" indent="0">
              <a:buNone/>
            </a:pPr>
            <a:r>
              <a:rPr lang="et-EE" dirty="0"/>
              <a:t>Vähemalt üks semester peab olema läbitud mõnes teises ECMI partnerülikoolis</a:t>
            </a:r>
          </a:p>
          <a:p>
            <a:pPr marL="0" indent="0">
              <a:buNone/>
            </a:pPr>
            <a:endParaRPr lang="et-EE" dirty="0"/>
          </a:p>
          <a:p>
            <a:pPr marL="0" indent="0">
              <a:buNone/>
            </a:pPr>
            <a:endParaRPr lang="et-EE" dirty="0" smtClean="0"/>
          </a:p>
          <a:p>
            <a:pPr marL="0" indent="0">
              <a:buNone/>
            </a:pPr>
            <a:endParaRPr lang="et-EE" dirty="0"/>
          </a:p>
        </p:txBody>
      </p:sp>
    </p:spTree>
    <p:extLst>
      <p:ext uri="{BB962C8B-B14F-4D97-AF65-F5344CB8AC3E}">
        <p14:creationId xmlns:p14="http://schemas.microsoft.com/office/powerpoint/2010/main" val="369550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135082"/>
            <a:ext cx="10515600" cy="6041881"/>
          </a:xfrm>
        </p:spPr>
        <p:txBody>
          <a:bodyPr>
            <a:normAutofit/>
          </a:bodyPr>
          <a:lstStyle/>
          <a:p>
            <a:pPr marL="0" indent="0">
              <a:buNone/>
            </a:pPr>
            <a:r>
              <a:rPr lang="et-EE" b="1" dirty="0" smtClean="0"/>
              <a:t>Õppekava peab sisaldama</a:t>
            </a:r>
            <a:r>
              <a:rPr lang="et-EE" dirty="0" smtClean="0"/>
              <a:t>:</a:t>
            </a:r>
          </a:p>
          <a:p>
            <a:pPr marL="0" indent="0">
              <a:buNone/>
            </a:pPr>
            <a:r>
              <a:rPr lang="et-EE" dirty="0" smtClean="0"/>
              <a:t>Regulaarset modelleerimiseminari, vähemalt 6EAP</a:t>
            </a:r>
          </a:p>
          <a:p>
            <a:pPr marL="0" indent="0">
              <a:buNone/>
            </a:pPr>
            <a:r>
              <a:rPr lang="et-EE" dirty="0" smtClean="0"/>
              <a:t>Teisi modelleerimistegevusi (suvekoolid, tööstusprojektid, osavõtt koostöörühmadest tööstusega, st ESGI, jm),  0 – 9 EAP</a:t>
            </a:r>
          </a:p>
          <a:p>
            <a:pPr marL="0" indent="0">
              <a:buNone/>
            </a:pPr>
            <a:r>
              <a:rPr lang="et-EE" dirty="0" smtClean="0"/>
              <a:t>Osavõtt ECMI modelleerimisnädalast, 3EAP</a:t>
            </a:r>
          </a:p>
          <a:p>
            <a:pPr marL="0" indent="0">
              <a:buNone/>
            </a:pPr>
            <a:r>
              <a:rPr lang="et-EE" dirty="0" smtClean="0"/>
              <a:t>Lõputöö peab olema seotud reaalse tööstusmatemaatika probleemiga, soovitavalt tehtud koostöös mingi ettevõtte või organisatsiooniga ja peab omama mittetriviaalset matemaatilist sisu, 30 EAP</a:t>
            </a:r>
          </a:p>
          <a:p>
            <a:pPr marL="0" indent="0">
              <a:buNone/>
            </a:pPr>
            <a:endParaRPr lang="et-EE" dirty="0"/>
          </a:p>
          <a:p>
            <a:pPr marL="0" indent="0">
              <a:buNone/>
            </a:pPr>
            <a:r>
              <a:rPr lang="et-EE" dirty="0" smtClean="0"/>
              <a:t>Viide täpsematele nõuetele:</a:t>
            </a:r>
          </a:p>
          <a:p>
            <a:pPr marL="0" indent="0">
              <a:buNone/>
            </a:pPr>
            <a:r>
              <a:rPr lang="et-EE" dirty="0">
                <a:hlinkClick r:id="rId2"/>
              </a:rPr>
              <a:t>https://ecmiindmath.org/education/ecmi-model-master-in-mathematics-for-industry/</a:t>
            </a:r>
            <a:endParaRPr lang="et-EE" dirty="0" smtClean="0"/>
          </a:p>
          <a:p>
            <a:pPr marL="0" indent="0">
              <a:buNone/>
            </a:pPr>
            <a:endParaRPr lang="et-EE" dirty="0"/>
          </a:p>
          <a:p>
            <a:pPr marL="0" indent="0">
              <a:buNone/>
            </a:pPr>
            <a:endParaRPr lang="et-EE" dirty="0" smtClean="0"/>
          </a:p>
          <a:p>
            <a:pPr marL="0" indent="0">
              <a:buNone/>
            </a:pPr>
            <a:endParaRPr lang="et-EE" dirty="0"/>
          </a:p>
          <a:p>
            <a:pPr marL="0" indent="0">
              <a:buNone/>
            </a:pPr>
            <a:endParaRPr lang="et-EE" dirty="0"/>
          </a:p>
        </p:txBody>
      </p:sp>
    </p:spTree>
    <p:extLst>
      <p:ext uri="{BB962C8B-B14F-4D97-AF65-F5344CB8AC3E}">
        <p14:creationId xmlns:p14="http://schemas.microsoft.com/office/powerpoint/2010/main" val="26329506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675409"/>
            <a:ext cx="10515600" cy="5501554"/>
          </a:xfrm>
        </p:spPr>
        <p:txBody>
          <a:bodyPr/>
          <a:lstStyle/>
          <a:p>
            <a:pPr marL="0" indent="0">
              <a:buNone/>
            </a:pPr>
            <a:r>
              <a:rPr lang="et-EE" b="1" dirty="0" smtClean="0"/>
              <a:t>ECMI sertifikaat </a:t>
            </a:r>
            <a:r>
              <a:rPr lang="et-EE" dirty="0" smtClean="0"/>
              <a:t>(magistriõppe diplomi lisa) väljastatakse, kui </a:t>
            </a:r>
          </a:p>
          <a:p>
            <a:pPr marL="0" indent="0">
              <a:buNone/>
            </a:pPr>
            <a:r>
              <a:rPr lang="et-EE" dirty="0" smtClean="0"/>
              <a:t>Magistriõppe programm vastab eeltoodud tingimustele</a:t>
            </a:r>
          </a:p>
          <a:p>
            <a:pPr marL="0" indent="0">
              <a:buNone/>
            </a:pPr>
            <a:r>
              <a:rPr lang="et-EE" dirty="0" smtClean="0"/>
              <a:t>Programmi õpetav ülikool on ECMI õppekeskuse (ECMI educational center) või ECMI provisionaalse õppekeskuse staatuses. Selleks hinnatakse õppekava ECMI ekspertide poolt. Täpsemalt:</a:t>
            </a:r>
          </a:p>
          <a:p>
            <a:pPr marL="0" indent="0">
              <a:buNone/>
            </a:pPr>
            <a:r>
              <a:rPr lang="et-EE" dirty="0" smtClean="0">
                <a:hlinkClick r:id="rId2"/>
              </a:rPr>
              <a:t>https</a:t>
            </a:r>
            <a:r>
              <a:rPr lang="et-EE" dirty="0">
                <a:hlinkClick r:id="rId2"/>
              </a:rPr>
              <a:t>://ecmiindmath.org/education/ecmi-teaching-centres/how-to-enter-the-ecmi-educational-network/</a:t>
            </a:r>
            <a:endParaRPr lang="et-EE" dirty="0" smtClean="0"/>
          </a:p>
          <a:p>
            <a:pPr marL="0" indent="0">
              <a:buNone/>
            </a:pPr>
            <a:endParaRPr lang="et-EE" dirty="0"/>
          </a:p>
          <a:p>
            <a:pPr marL="0" indent="0">
              <a:buNone/>
            </a:pPr>
            <a:endParaRPr lang="et-EE" dirty="0"/>
          </a:p>
        </p:txBody>
      </p:sp>
    </p:spTree>
    <p:extLst>
      <p:ext uri="{BB962C8B-B14F-4D97-AF65-F5344CB8AC3E}">
        <p14:creationId xmlns:p14="http://schemas.microsoft.com/office/powerpoint/2010/main" val="14198767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365125"/>
            <a:ext cx="10515600" cy="5811838"/>
          </a:xfrm>
        </p:spPr>
        <p:txBody>
          <a:bodyPr>
            <a:normAutofit/>
          </a:bodyPr>
          <a:lstStyle/>
          <a:p>
            <a:pPr marL="0" indent="0">
              <a:buNone/>
            </a:pPr>
            <a:r>
              <a:rPr lang="et-EE" b="1" dirty="0" smtClean="0"/>
              <a:t>ECMI õppekeskused praeguse seisuga:</a:t>
            </a:r>
          </a:p>
          <a:p>
            <a:pPr marL="0" indent="0">
              <a:buNone/>
            </a:pPr>
            <a:endParaRPr lang="et-EE" b="1" dirty="0"/>
          </a:p>
          <a:p>
            <a:pPr marL="0" indent="0">
              <a:buNone/>
            </a:pPr>
            <a:r>
              <a:rPr lang="et-EE" dirty="0"/>
              <a:t>University of </a:t>
            </a:r>
            <a:r>
              <a:rPr lang="et-EE" dirty="0" smtClean="0"/>
              <a:t>Kaiserslautern,  Technical </a:t>
            </a:r>
            <a:r>
              <a:rPr lang="et-EE" dirty="0"/>
              <a:t>University of </a:t>
            </a:r>
            <a:r>
              <a:rPr lang="et-EE" dirty="0" smtClean="0"/>
              <a:t>Dresden,   Johannes </a:t>
            </a:r>
            <a:r>
              <a:rPr lang="et-EE" dirty="0"/>
              <a:t>Kepler </a:t>
            </a:r>
            <a:r>
              <a:rPr lang="et-EE" dirty="0" smtClean="0"/>
              <a:t>University,   University </a:t>
            </a:r>
            <a:r>
              <a:rPr lang="et-EE" dirty="0"/>
              <a:t>of </a:t>
            </a:r>
            <a:r>
              <a:rPr lang="et-EE" dirty="0" smtClean="0"/>
              <a:t>Milan,  Technical </a:t>
            </a:r>
            <a:r>
              <a:rPr lang="et-EE" dirty="0"/>
              <a:t>University of </a:t>
            </a:r>
            <a:r>
              <a:rPr lang="et-EE" dirty="0" smtClean="0"/>
              <a:t>Eindhoven,  Technical </a:t>
            </a:r>
            <a:r>
              <a:rPr lang="et-EE" dirty="0"/>
              <a:t>University of </a:t>
            </a:r>
            <a:r>
              <a:rPr lang="et-EE" dirty="0" smtClean="0"/>
              <a:t>Denmark,  University </a:t>
            </a:r>
            <a:r>
              <a:rPr lang="et-EE" dirty="0"/>
              <a:t>of </a:t>
            </a:r>
            <a:r>
              <a:rPr lang="et-EE" dirty="0" smtClean="0"/>
              <a:t>Oxford,   University </a:t>
            </a:r>
            <a:r>
              <a:rPr lang="et-EE" dirty="0"/>
              <a:t>of </a:t>
            </a:r>
            <a:r>
              <a:rPr lang="et-EE" dirty="0" smtClean="0"/>
              <a:t>Strathclyde,  Lappeenranta </a:t>
            </a:r>
            <a:r>
              <a:rPr lang="et-EE" dirty="0"/>
              <a:t>University of </a:t>
            </a:r>
            <a:r>
              <a:rPr lang="et-EE" dirty="0" smtClean="0"/>
              <a:t>Technology,   Chalmers </a:t>
            </a:r>
            <a:r>
              <a:rPr lang="et-EE" dirty="0"/>
              <a:t>University of </a:t>
            </a:r>
            <a:r>
              <a:rPr lang="et-EE" dirty="0" smtClean="0"/>
              <a:t>Technology,  Lund University,  The </a:t>
            </a:r>
            <a:r>
              <a:rPr lang="et-EE" dirty="0"/>
              <a:t>Norwegian University of Science and </a:t>
            </a:r>
            <a:r>
              <a:rPr lang="et-EE" dirty="0" smtClean="0"/>
              <a:t>Technology,  University </a:t>
            </a:r>
            <a:r>
              <a:rPr lang="et-EE" dirty="0"/>
              <a:t>Carlos III of </a:t>
            </a:r>
            <a:r>
              <a:rPr lang="et-EE" dirty="0" smtClean="0"/>
              <a:t>Madrid,    Sofia </a:t>
            </a:r>
            <a:r>
              <a:rPr lang="et-EE" dirty="0"/>
              <a:t>University “St. Kliment Ohridski</a:t>
            </a:r>
            <a:r>
              <a:rPr lang="et-EE" dirty="0" smtClean="0"/>
              <a:t>”,  Wroclaw </a:t>
            </a:r>
            <a:r>
              <a:rPr lang="et-EE" dirty="0"/>
              <a:t>University of Science and </a:t>
            </a:r>
            <a:r>
              <a:rPr lang="et-EE" dirty="0" smtClean="0"/>
              <a:t>Technology,  University </a:t>
            </a:r>
            <a:r>
              <a:rPr lang="et-EE" dirty="0"/>
              <a:t>of Lisbon – Instituto Superior </a:t>
            </a:r>
            <a:r>
              <a:rPr lang="et-EE" dirty="0" smtClean="0"/>
              <a:t>Técnico,  University </a:t>
            </a:r>
            <a:r>
              <a:rPr lang="et-EE" dirty="0"/>
              <a:t>of </a:t>
            </a:r>
            <a:r>
              <a:rPr lang="et-EE" dirty="0" smtClean="0"/>
              <a:t>Coimbra,  University </a:t>
            </a:r>
            <a:r>
              <a:rPr lang="et-EE" dirty="0"/>
              <a:t>of Novi </a:t>
            </a:r>
            <a:r>
              <a:rPr lang="et-EE" dirty="0" smtClean="0"/>
              <a:t>Sad,  University </a:t>
            </a:r>
            <a:r>
              <a:rPr lang="et-EE" dirty="0"/>
              <a:t>of </a:t>
            </a:r>
            <a:r>
              <a:rPr lang="et-EE" dirty="0" smtClean="0"/>
              <a:t>Verona, University </a:t>
            </a:r>
            <a:r>
              <a:rPr lang="et-EE" dirty="0"/>
              <a:t>of </a:t>
            </a:r>
            <a:r>
              <a:rPr lang="et-EE" dirty="0" smtClean="0"/>
              <a:t>Grenoble-Alpes,  Eötvös </a:t>
            </a:r>
            <a:r>
              <a:rPr lang="et-EE" dirty="0"/>
              <a:t>Loránd University</a:t>
            </a:r>
          </a:p>
        </p:txBody>
      </p:sp>
    </p:spTree>
    <p:extLst>
      <p:ext uri="{BB962C8B-B14F-4D97-AF65-F5344CB8AC3E}">
        <p14:creationId xmlns:p14="http://schemas.microsoft.com/office/powerpoint/2010/main" val="34486370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normAutofit/>
          </a:bodyPr>
          <a:lstStyle/>
          <a:p>
            <a:pPr marL="0" indent="0">
              <a:buNone/>
            </a:pPr>
            <a:r>
              <a:rPr lang="et-EE" b="1" dirty="0" smtClean="0"/>
              <a:t>ECMI modelleerimisnädalad tudengitele</a:t>
            </a:r>
          </a:p>
          <a:p>
            <a:pPr marL="0" indent="0">
              <a:buNone/>
            </a:pPr>
            <a:r>
              <a:rPr lang="et-EE" dirty="0" smtClean="0"/>
              <a:t>Moodustab osa magistriõppe näidisprogrammist.</a:t>
            </a:r>
          </a:p>
          <a:p>
            <a:pPr marL="0" indent="0">
              <a:buNone/>
            </a:pPr>
            <a:r>
              <a:rPr lang="et-EE" dirty="0" smtClean="0"/>
              <a:t>Erinevate riikide tudengid tulevad kokku ja veedavad ühe nädala partnerülikooli juures töötades reaalalust pärinevate probleemide kallal. Igat rühma juhub ECMI instruktor, kes tutvustab probleemi ja juhendab tudengeid. Tudengid presenteerivad oma tulemusi nädala lõpus ja kirjutavad aruanded. </a:t>
            </a:r>
            <a:endParaRPr lang="et-EE" dirty="0"/>
          </a:p>
          <a:p>
            <a:pPr marL="0" indent="0">
              <a:buNone/>
            </a:pPr>
            <a:r>
              <a:rPr lang="et-EE" dirty="0" smtClean="0"/>
              <a:t> </a:t>
            </a:r>
            <a:endParaRPr lang="et-EE" dirty="0"/>
          </a:p>
        </p:txBody>
      </p:sp>
    </p:spTree>
    <p:extLst>
      <p:ext uri="{BB962C8B-B14F-4D97-AF65-F5344CB8AC3E}">
        <p14:creationId xmlns:p14="http://schemas.microsoft.com/office/powerpoint/2010/main" val="34124771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93518"/>
            <a:ext cx="10515600" cy="6083445"/>
          </a:xfrm>
        </p:spPr>
        <p:txBody>
          <a:bodyPr>
            <a:normAutofit fontScale="85000" lnSpcReduction="20000"/>
          </a:bodyPr>
          <a:lstStyle/>
          <a:p>
            <a:pPr marL="0" indent="0">
              <a:buNone/>
            </a:pPr>
            <a:r>
              <a:rPr lang="et-EE" b="1" dirty="0" smtClean="0"/>
              <a:t>Näiteid</a:t>
            </a:r>
            <a:r>
              <a:rPr lang="et-EE" dirty="0" smtClean="0"/>
              <a:t> 2019. a Grenobles toimunud modelleerimisnädala ülesanetest:</a:t>
            </a:r>
          </a:p>
          <a:p>
            <a:pPr marL="0" indent="0">
              <a:buNone/>
            </a:pPr>
            <a:endParaRPr lang="et-EE" dirty="0"/>
          </a:p>
          <a:p>
            <a:pPr marL="0" indent="0">
              <a:buNone/>
            </a:pPr>
            <a:r>
              <a:rPr lang="en-US" dirty="0"/>
              <a:t>Project 1 - Modelling the effects of an earthquake on </a:t>
            </a:r>
            <a:r>
              <a:rPr lang="en-US" dirty="0" smtClean="0"/>
              <a:t>buildings</a:t>
            </a:r>
            <a:r>
              <a:rPr lang="et-EE" dirty="0" smtClean="0"/>
              <a:t>. </a:t>
            </a:r>
            <a:endParaRPr lang="en-US" dirty="0"/>
          </a:p>
          <a:p>
            <a:pPr marL="0" indent="0">
              <a:buNone/>
            </a:pPr>
            <a:r>
              <a:rPr lang="en-US" dirty="0"/>
              <a:t>Instructor: </a:t>
            </a:r>
            <a:r>
              <a:rPr lang="en-US" dirty="0" err="1"/>
              <a:t>Sanja</a:t>
            </a:r>
            <a:r>
              <a:rPr lang="en-US" dirty="0"/>
              <a:t> </a:t>
            </a:r>
            <a:r>
              <a:rPr lang="en-US" dirty="0" err="1"/>
              <a:t>Ružičić</a:t>
            </a:r>
            <a:r>
              <a:rPr lang="en-US" dirty="0"/>
              <a:t> - Faculty of Sciences University of Novi Sad</a:t>
            </a:r>
          </a:p>
          <a:p>
            <a:pPr marL="0" indent="0">
              <a:buNone/>
            </a:pPr>
            <a:endParaRPr lang="en-US" dirty="0"/>
          </a:p>
          <a:p>
            <a:pPr marL="0" indent="0">
              <a:buNone/>
            </a:pPr>
            <a:r>
              <a:rPr lang="en-US" dirty="0"/>
              <a:t>An earthquake is a sudden movement of the ground caused by the release of stress accumulated along geologic faults or by volcanic activity. Some of them have caused a great devastation and destruction of people's properties. It is known that building suffers the greatest damage if a frequency of the ground motion is close to its own frequency. In that case we say that the building and the ground motion are in resonance. Even though the resonance can cause a major damage, its effects can be reduced. So, nowadays it should be imperative to design the buildings that will resist the earthquakes forces and that are more likely to suffer reparable damage. It is natural to assume that the earthquake ground motion is characterized by its duration, displacement from the equilibrium point, velocity and acceleration which is a critical factor in determining how much damage a building will suffer.</a:t>
            </a:r>
          </a:p>
          <a:p>
            <a:pPr marL="0" indent="0">
              <a:buNone/>
            </a:pPr>
            <a:r>
              <a:rPr lang="en-US" dirty="0"/>
              <a:t>The aim of this project is to give the mathematical model and investigate how an earthquake effects the buildings of different structures since different buildings respond in widely differing manners to the same earthquake ground motion. It is expected that some numerical simulations will be performed.</a:t>
            </a:r>
            <a:endParaRPr lang="et-EE" dirty="0"/>
          </a:p>
        </p:txBody>
      </p:sp>
    </p:spTree>
    <p:extLst>
      <p:ext uri="{BB962C8B-B14F-4D97-AF65-F5344CB8AC3E}">
        <p14:creationId xmlns:p14="http://schemas.microsoft.com/office/powerpoint/2010/main" val="2287199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lstStyle/>
          <a:p>
            <a:pPr marL="0" indent="0">
              <a:buNone/>
            </a:pPr>
            <a:r>
              <a:rPr lang="et-EE" b="1" dirty="0" smtClean="0"/>
              <a:t>Tööstusmatemaatika</a:t>
            </a:r>
            <a:r>
              <a:rPr lang="et-EE" dirty="0" smtClean="0"/>
              <a:t> tegeleb matemaatikaülesannetega, mis pärinevad tööstusest (ingl. vastena industry) ja seab eesmärgiks leida tööstuse jaoks sobivaid, sh efektiivsemaid lahendeid. </a:t>
            </a:r>
          </a:p>
          <a:p>
            <a:pPr marL="0" indent="0">
              <a:buNone/>
            </a:pPr>
            <a:endParaRPr lang="et-EE" dirty="0" smtClean="0"/>
          </a:p>
          <a:p>
            <a:pPr marL="0" indent="0">
              <a:buNone/>
            </a:pPr>
            <a:r>
              <a:rPr lang="et-EE" dirty="0" smtClean="0"/>
              <a:t>Laiem mõiste on </a:t>
            </a:r>
            <a:r>
              <a:rPr lang="et-EE" b="1" dirty="0" smtClean="0"/>
              <a:t>rakendusmatemaatika, </a:t>
            </a:r>
            <a:r>
              <a:rPr lang="et-EE" dirty="0" smtClean="0"/>
              <a:t>mis lisaks eespooltoodule hõlmab ka matemaatika rakendamist teiste teadusharude (nt füüsika, bioloogia) teoeetiliste ülesannete lahendamisel. </a:t>
            </a:r>
            <a:endParaRPr lang="et-EE" b="1" dirty="0"/>
          </a:p>
        </p:txBody>
      </p:sp>
    </p:spTree>
    <p:extLst>
      <p:ext uri="{BB962C8B-B14F-4D97-AF65-F5344CB8AC3E}">
        <p14:creationId xmlns:p14="http://schemas.microsoft.com/office/powerpoint/2010/main" val="1447426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166255"/>
            <a:ext cx="10515600" cy="6010708"/>
          </a:xfrm>
        </p:spPr>
        <p:txBody>
          <a:bodyPr>
            <a:normAutofit fontScale="85000" lnSpcReduction="20000"/>
          </a:bodyPr>
          <a:lstStyle/>
          <a:p>
            <a:pPr marL="0" indent="0">
              <a:buNone/>
            </a:pPr>
            <a:r>
              <a:rPr lang="en-US" dirty="0"/>
              <a:t>Project 2 - Drug delivery into the eye: therapeutic lenses versus </a:t>
            </a:r>
            <a:r>
              <a:rPr lang="en-US" dirty="0" err="1"/>
              <a:t>intracameral</a:t>
            </a:r>
            <a:r>
              <a:rPr lang="en-US" dirty="0"/>
              <a:t> </a:t>
            </a:r>
            <a:r>
              <a:rPr lang="en-US" dirty="0" smtClean="0"/>
              <a:t>implants</a:t>
            </a:r>
            <a:r>
              <a:rPr lang="et-EE" dirty="0" smtClean="0"/>
              <a:t>. </a:t>
            </a:r>
            <a:endParaRPr lang="en-US" dirty="0"/>
          </a:p>
          <a:p>
            <a:pPr marL="0" indent="0">
              <a:buNone/>
            </a:pPr>
            <a:r>
              <a:rPr lang="en-US" dirty="0" smtClean="0"/>
              <a:t>Ins</a:t>
            </a:r>
            <a:r>
              <a:rPr lang="et-EE" dirty="0" smtClean="0"/>
              <a:t>tr</a:t>
            </a:r>
            <a:r>
              <a:rPr lang="en-US" dirty="0" err="1" smtClean="0"/>
              <a:t>uctor</a:t>
            </a:r>
            <a:r>
              <a:rPr lang="en-US" dirty="0"/>
              <a:t>: José Augusto Ferreira - Centre for </a:t>
            </a:r>
            <a:r>
              <a:rPr lang="en-US" dirty="0" err="1"/>
              <a:t>Mahematics</a:t>
            </a:r>
            <a:r>
              <a:rPr lang="en-US" dirty="0"/>
              <a:t> of University of Coimbra</a:t>
            </a:r>
          </a:p>
          <a:p>
            <a:pPr marL="0" indent="0">
              <a:buNone/>
            </a:pPr>
            <a:r>
              <a:rPr lang="et-EE" dirty="0" smtClean="0"/>
              <a:t>Treatment of </a:t>
            </a:r>
            <a:r>
              <a:rPr lang="en-US" dirty="0" smtClean="0"/>
              <a:t>Glaucoma </a:t>
            </a:r>
            <a:endParaRPr lang="et-EE" dirty="0" smtClean="0"/>
          </a:p>
          <a:p>
            <a:pPr marL="0" indent="0">
              <a:buNone/>
            </a:pPr>
            <a:r>
              <a:rPr lang="en-US" dirty="0" smtClean="0"/>
              <a:t>Topical </a:t>
            </a:r>
            <a:r>
              <a:rPr lang="en-US" dirty="0"/>
              <a:t>drops and </a:t>
            </a:r>
            <a:r>
              <a:rPr lang="en-US" dirty="0" smtClean="0"/>
              <a:t>ointments </a:t>
            </a:r>
            <a:r>
              <a:rPr lang="en-US" dirty="0"/>
              <a:t>are the conventional drug delivery formulations to treat eye diseases. However, due to several eye barriers only a small amount of drug reaches the anterior chamber. New drug delivery systems were proposed to avoid eye barriers, like therapeutic contact lens </a:t>
            </a:r>
            <a:r>
              <a:rPr lang="en-US" dirty="0" smtClean="0"/>
              <a:t>that </a:t>
            </a:r>
            <a:r>
              <a:rPr lang="en-US" dirty="0"/>
              <a:t>increases the residence time of the drug in the cornea, and biodegradable </a:t>
            </a:r>
            <a:r>
              <a:rPr lang="en-US" dirty="0" err="1"/>
              <a:t>intracameral</a:t>
            </a:r>
            <a:r>
              <a:rPr lang="en-US" dirty="0"/>
              <a:t> implants </a:t>
            </a:r>
            <a:r>
              <a:rPr lang="en-US" dirty="0" smtClean="0"/>
              <a:t>that </a:t>
            </a:r>
            <a:r>
              <a:rPr lang="en-US" dirty="0"/>
              <a:t>are placed in the anterior chamber. Both drug delivery systems are made of polymers that lead to a controlled drug release.</a:t>
            </a:r>
          </a:p>
          <a:p>
            <a:pPr marL="0" indent="0">
              <a:buNone/>
            </a:pPr>
            <a:r>
              <a:rPr lang="en-US" dirty="0" smtClean="0"/>
              <a:t>This </a:t>
            </a:r>
            <a:r>
              <a:rPr lang="en-US" dirty="0"/>
              <a:t>project aims to </a:t>
            </a:r>
            <a:r>
              <a:rPr lang="en-US" dirty="0" err="1"/>
              <a:t>analyse</a:t>
            </a:r>
            <a:r>
              <a:rPr lang="en-US" dirty="0"/>
              <a:t> the efficacy of the delivery systems: a therapeutic lens and a biodegradable </a:t>
            </a:r>
            <a:r>
              <a:rPr lang="en-US" dirty="0" err="1"/>
              <a:t>intracameral</a:t>
            </a:r>
            <a:r>
              <a:rPr lang="en-US" dirty="0"/>
              <a:t> implant. We consider that the increase of IOP is due to the decrease of the porosity of the trabecular meshwork. From mathematical point of view, the efficacy is measured considering the drug mass that reaches the trabecular meshwork. The mathematical models that describe the drug release from these drug delivery systems and their transport until the target are defined by systems of partial differential equations (PDEs) that are completed with interface, boundary and initial conditions. It should be pointed out that the aqueous humor dynamics has an important role in the drug transport in the anterior chamber.</a:t>
            </a:r>
            <a:endParaRPr lang="et-EE" dirty="0"/>
          </a:p>
        </p:txBody>
      </p:sp>
    </p:spTree>
    <p:extLst>
      <p:ext uri="{BB962C8B-B14F-4D97-AF65-F5344CB8AC3E}">
        <p14:creationId xmlns:p14="http://schemas.microsoft.com/office/powerpoint/2010/main" val="702910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Project 3 - Checking the "evenness" of a </a:t>
            </a:r>
            <a:r>
              <a:rPr lang="en-US" dirty="0" smtClean="0"/>
              <a:t>floor</a:t>
            </a:r>
            <a:r>
              <a:rPr lang="et-EE" dirty="0" smtClean="0"/>
              <a:t>. </a:t>
            </a:r>
            <a:r>
              <a:rPr lang="en-US" dirty="0" smtClean="0"/>
              <a:t>Instructor</a:t>
            </a:r>
            <a:r>
              <a:rPr lang="en-US" dirty="0"/>
              <a:t>: Thomas Goetz - University of Koblenz-Landau</a:t>
            </a:r>
          </a:p>
          <a:p>
            <a:pPr marL="0" indent="0">
              <a:buNone/>
            </a:pPr>
            <a:endParaRPr lang="en-US" dirty="0"/>
          </a:p>
          <a:p>
            <a:pPr marL="0" indent="0">
              <a:buNone/>
            </a:pPr>
            <a:r>
              <a:rPr lang="en-US" dirty="0"/>
              <a:t>According to the German DIN-standard 18202 the "evenness" of a floor in building is measured by laying a measuring stick of length L (L=0.1m, 1m 2m or 4m) on the floor and measuring the gap (pitch) between the stick and the actual surface of the floor. </a:t>
            </a:r>
            <a:r>
              <a:rPr lang="en-US" dirty="0" err="1"/>
              <a:t>Accoring</a:t>
            </a:r>
            <a:r>
              <a:rPr lang="en-US" dirty="0"/>
              <a:t> to the DIN 18202, this pitch has to be below a certain threshold depending on the desired quality of the floor and depending on the length of the measuring stick.</a:t>
            </a:r>
          </a:p>
          <a:p>
            <a:pPr marL="0" indent="0">
              <a:buNone/>
            </a:pPr>
            <a:r>
              <a:rPr lang="en-US" dirty="0"/>
              <a:t>The company CHEMICON is construction floor in building and the need to ensure that the final floor satisfies the criteria of the DIN standard. Since manual measurements (using the stick and measuring the gap) a extremely time consuming, the want to use a laser scanner taking images of the surface. Based on this </a:t>
            </a:r>
            <a:r>
              <a:rPr lang="en-US" dirty="0" err="1"/>
              <a:t>ditialized</a:t>
            </a:r>
            <a:r>
              <a:rPr lang="en-US" dirty="0"/>
              <a:t> surface image, it has to be checked whether the DIN standard is </a:t>
            </a:r>
            <a:r>
              <a:rPr lang="en-US" dirty="0" err="1"/>
              <a:t>satiesfied</a:t>
            </a:r>
            <a:r>
              <a:rPr lang="en-US" dirty="0"/>
              <a:t> or not. For the given project we do have some real data from actual laser scans of various buildings.</a:t>
            </a:r>
            <a:endParaRPr lang="et-EE" dirty="0"/>
          </a:p>
        </p:txBody>
      </p:sp>
    </p:spTree>
    <p:extLst>
      <p:ext uri="{BB962C8B-B14F-4D97-AF65-F5344CB8AC3E}">
        <p14:creationId xmlns:p14="http://schemas.microsoft.com/office/powerpoint/2010/main" val="3052048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ECMI muudest tegevustest </a:t>
            </a:r>
            <a:endParaRPr lang="et-EE" dirty="0"/>
          </a:p>
        </p:txBody>
      </p:sp>
      <p:sp>
        <p:nvSpPr>
          <p:cNvPr id="3" name="Content Placeholder 2"/>
          <p:cNvSpPr>
            <a:spLocks noGrp="1"/>
          </p:cNvSpPr>
          <p:nvPr>
            <p:ph idx="1"/>
          </p:nvPr>
        </p:nvSpPr>
        <p:spPr/>
        <p:txBody>
          <a:bodyPr/>
          <a:lstStyle/>
          <a:p>
            <a:r>
              <a:rPr lang="et-EE" b="1" dirty="0" smtClean="0"/>
              <a:t>Konverentsid</a:t>
            </a:r>
            <a:r>
              <a:rPr lang="et-EE" dirty="0" smtClean="0"/>
              <a:t>: ECMI konverents iga kahe aasta tagant (2020.a konverents on edasi lükatud 2021.a), </a:t>
            </a:r>
          </a:p>
          <a:p>
            <a:r>
              <a:rPr lang="et-EE" b="1" dirty="0" smtClean="0"/>
              <a:t>Publikatsioonid</a:t>
            </a:r>
            <a:r>
              <a:rPr lang="et-EE" dirty="0" smtClean="0"/>
              <a:t>: ECMI Journal of Mathematics in Industry (1.1 ajakiri), </a:t>
            </a:r>
            <a:r>
              <a:rPr lang="en-US" dirty="0"/>
              <a:t>Springer subseries The European Consortium for Mathematics in Industry of the “Mathematics in </a:t>
            </a:r>
            <a:r>
              <a:rPr lang="en-US" dirty="0" err="1"/>
              <a:t>Industy</a:t>
            </a:r>
            <a:r>
              <a:rPr lang="en-US" dirty="0"/>
              <a:t>” </a:t>
            </a:r>
            <a:r>
              <a:rPr lang="en-US" dirty="0" smtClean="0"/>
              <a:t>series</a:t>
            </a:r>
            <a:r>
              <a:rPr lang="et-EE" dirty="0" smtClean="0"/>
              <a:t>, Annual report, Newsletter, blogi ECMI kodulehel</a:t>
            </a:r>
            <a:endParaRPr lang="et-EE" dirty="0"/>
          </a:p>
        </p:txBody>
      </p:sp>
    </p:spTree>
    <p:extLst>
      <p:ext uri="{BB962C8B-B14F-4D97-AF65-F5344CB8AC3E}">
        <p14:creationId xmlns:p14="http://schemas.microsoft.com/office/powerpoint/2010/main" val="1457021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1025237" y="469034"/>
            <a:ext cx="10515600" cy="5811838"/>
          </a:xfrm>
        </p:spPr>
        <p:txBody>
          <a:bodyPr/>
          <a:lstStyle/>
          <a:p>
            <a:pPr marL="0" indent="0">
              <a:buNone/>
            </a:pPr>
            <a:r>
              <a:rPr lang="et-EE" b="1" dirty="0" smtClean="0"/>
              <a:t>ECMI blog </a:t>
            </a:r>
            <a:r>
              <a:rPr lang="et-EE" dirty="0" smtClean="0"/>
              <a:t>kodulehel.</a:t>
            </a:r>
          </a:p>
          <a:p>
            <a:pPr marL="0" indent="0">
              <a:buNone/>
            </a:pPr>
            <a:endParaRPr lang="et-EE" dirty="0"/>
          </a:p>
          <a:p>
            <a:pPr marL="0" indent="0">
              <a:buNone/>
            </a:pPr>
            <a:r>
              <a:rPr lang="et-EE" dirty="0" smtClean="0"/>
              <a:t>Näiteid minu postitustest:</a:t>
            </a:r>
          </a:p>
          <a:p>
            <a:pPr marL="0" indent="0">
              <a:buNone/>
            </a:pPr>
            <a:r>
              <a:rPr lang="et-EE" dirty="0">
                <a:hlinkClick r:id="rId2"/>
              </a:rPr>
              <a:t>https://ecmiindmath.org/2018/01/26/applying-non-parametric-methods-on-environmental-data</a:t>
            </a:r>
            <a:r>
              <a:rPr lang="et-EE" dirty="0" smtClean="0">
                <a:hlinkClick r:id="rId2"/>
              </a:rPr>
              <a:t>/</a:t>
            </a:r>
            <a:endParaRPr lang="et-EE" dirty="0" smtClean="0"/>
          </a:p>
          <a:p>
            <a:pPr marL="0" indent="0">
              <a:buNone/>
            </a:pPr>
            <a:r>
              <a:rPr lang="et-EE">
                <a:hlinkClick r:id="rId3"/>
              </a:rPr>
              <a:t>https://</a:t>
            </a:r>
            <a:r>
              <a:rPr lang="et-EE">
                <a:hlinkClick r:id="rId3"/>
              </a:rPr>
              <a:t>ecmiindmath.org/2018/01/17/energy-prediction-models-for-wireless-sensor-nodes</a:t>
            </a:r>
            <a:r>
              <a:rPr lang="et-EE" smtClean="0">
                <a:hlinkClick r:id="rId3"/>
              </a:rPr>
              <a:t>/</a:t>
            </a:r>
            <a:endParaRPr lang="et-EE" smtClean="0"/>
          </a:p>
          <a:p>
            <a:pPr marL="0" indent="0">
              <a:buNone/>
            </a:pPr>
            <a:r>
              <a:rPr lang="et-EE" smtClean="0">
                <a:hlinkClick r:id="rId4"/>
              </a:rPr>
              <a:t>https</a:t>
            </a:r>
            <a:r>
              <a:rPr lang="et-EE" dirty="0">
                <a:hlinkClick r:id="rId4"/>
              </a:rPr>
              <a:t>://ecmiindmath.org/2018/01/23/recovering-parameters-of-generalized-fractional-diffusion-models</a:t>
            </a:r>
            <a:r>
              <a:rPr lang="et-EE" dirty="0" smtClean="0">
                <a:hlinkClick r:id="rId4"/>
              </a:rPr>
              <a:t>/</a:t>
            </a:r>
            <a:endParaRPr lang="et-EE" dirty="0" smtClean="0"/>
          </a:p>
          <a:p>
            <a:pPr marL="0" indent="0">
              <a:buNone/>
            </a:pPr>
            <a:endParaRPr lang="et-EE" dirty="0"/>
          </a:p>
        </p:txBody>
      </p:sp>
    </p:spTree>
    <p:extLst>
      <p:ext uri="{BB962C8B-B14F-4D97-AF65-F5344CB8AC3E}">
        <p14:creationId xmlns:p14="http://schemas.microsoft.com/office/powerpoint/2010/main" val="13946094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Tööstusmatemaatika vajaduse uuring 2007.a Eesti ettevõtete hulgas (P. Miidla poolt teostatud)</a:t>
            </a:r>
            <a:endParaRPr lang="et-EE" dirty="0"/>
          </a:p>
        </p:txBody>
      </p:sp>
      <p:sp>
        <p:nvSpPr>
          <p:cNvPr id="3" name="Content Placeholder 2"/>
          <p:cNvSpPr>
            <a:spLocks noGrp="1"/>
          </p:cNvSpPr>
          <p:nvPr>
            <p:ph idx="1"/>
          </p:nvPr>
        </p:nvSpPr>
        <p:spPr/>
        <p:txBody>
          <a:bodyPr>
            <a:normAutofit lnSpcReduction="10000"/>
          </a:bodyPr>
          <a:lstStyle/>
          <a:p>
            <a:r>
              <a:rPr lang="et-EE" dirty="0" smtClean="0"/>
              <a:t>Piimatööstusettevõte: pakendi optimeerimine, juust kas bloki või silindrina, logistika (piima kokkuost, mahutite tühjendamine)</a:t>
            </a:r>
          </a:p>
          <a:p>
            <a:r>
              <a:rPr lang="et-EE" dirty="0" smtClean="0"/>
              <a:t>Spektromeetreid tootev ettevõte: kiire Fourier teisendus, aegrea korrastamine </a:t>
            </a:r>
          </a:p>
          <a:p>
            <a:r>
              <a:rPr lang="et-EE" dirty="0" smtClean="0"/>
              <a:t>Kaardirakenduste ja geo-infosüsteemide ettevõte: positsioneerimise tarkvara, rändkaupmehe ülesanne</a:t>
            </a:r>
          </a:p>
          <a:p>
            <a:r>
              <a:rPr lang="et-EE" dirty="0" smtClean="0"/>
              <a:t>Inseneribüroo: optimeerimisülesanded (maksumus), ehitusjärjekord</a:t>
            </a:r>
          </a:p>
          <a:p>
            <a:r>
              <a:rPr lang="et-EE" dirty="0" smtClean="0"/>
              <a:t>Klaaspakette tootev ettevõte: tootmise planeerimine, logistika</a:t>
            </a:r>
          </a:p>
          <a:p>
            <a:r>
              <a:rPr lang="et-EE" dirty="0" smtClean="0"/>
              <a:t>Tööstuselektrooniat tootev ettevõte: logistika, lainejootmine (vigade minimeerimine), lao optimeerimine</a:t>
            </a:r>
          </a:p>
          <a:p>
            <a:endParaRPr lang="et-EE" dirty="0" smtClean="0"/>
          </a:p>
          <a:p>
            <a:endParaRPr lang="et-EE" dirty="0"/>
          </a:p>
        </p:txBody>
      </p:sp>
    </p:spTree>
    <p:extLst>
      <p:ext uri="{BB962C8B-B14F-4D97-AF65-F5344CB8AC3E}">
        <p14:creationId xmlns:p14="http://schemas.microsoft.com/office/powerpoint/2010/main" val="14178867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Tööstusmatemaatika vajaduse uuring (jätk)</a:t>
            </a:r>
            <a:endParaRPr lang="et-EE" dirty="0"/>
          </a:p>
        </p:txBody>
      </p:sp>
      <p:sp>
        <p:nvSpPr>
          <p:cNvPr id="3" name="Content Placeholder 2"/>
          <p:cNvSpPr>
            <a:spLocks noGrp="1"/>
          </p:cNvSpPr>
          <p:nvPr>
            <p:ph idx="1"/>
          </p:nvPr>
        </p:nvSpPr>
        <p:spPr/>
        <p:txBody>
          <a:bodyPr/>
          <a:lstStyle/>
          <a:p>
            <a:r>
              <a:rPr lang="et-EE" dirty="0" smtClean="0"/>
              <a:t>Ehitusettevõte: optimeerimisülesanded, </a:t>
            </a:r>
          </a:p>
          <a:p>
            <a:r>
              <a:rPr lang="et-EE" dirty="0" smtClean="0"/>
              <a:t>Õlletehas: logistika, tootmise planeerimine</a:t>
            </a:r>
          </a:p>
          <a:p>
            <a:endParaRPr lang="et-EE" dirty="0"/>
          </a:p>
        </p:txBody>
      </p:sp>
    </p:spTree>
    <p:extLst>
      <p:ext uri="{BB962C8B-B14F-4D97-AF65-F5344CB8AC3E}">
        <p14:creationId xmlns:p14="http://schemas.microsoft.com/office/powerpoint/2010/main" val="223785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Ajaloost</a:t>
            </a:r>
            <a:endParaRPr lang="et-EE" dirty="0"/>
          </a:p>
        </p:txBody>
      </p:sp>
      <p:sp>
        <p:nvSpPr>
          <p:cNvPr id="3" name="Content Placeholder 2"/>
          <p:cNvSpPr>
            <a:spLocks noGrp="1"/>
          </p:cNvSpPr>
          <p:nvPr>
            <p:ph idx="1"/>
          </p:nvPr>
        </p:nvSpPr>
        <p:spPr/>
        <p:txBody>
          <a:bodyPr/>
          <a:lstStyle/>
          <a:p>
            <a:pPr marL="0" indent="0">
              <a:buNone/>
            </a:pPr>
            <a:r>
              <a:rPr lang="et-EE" dirty="0"/>
              <a:t>M</a:t>
            </a:r>
            <a:r>
              <a:rPr lang="et-EE" dirty="0" smtClean="0"/>
              <a:t>atemaatika rakendamisele tööstuses andis olulise tõuke elektronarvutite teke ja sellega seotud arvutusmatemaatika areng. Sellest ajast (1940-ndate lõpp, 1950ndate algus) pärineb ka mõiste „industrial mathematics“. </a:t>
            </a:r>
          </a:p>
          <a:p>
            <a:pPr marL="0" indent="0">
              <a:buNone/>
            </a:pPr>
            <a:endParaRPr lang="et-EE" dirty="0" smtClean="0"/>
          </a:p>
          <a:p>
            <a:pPr marL="0" indent="0">
              <a:buNone/>
            </a:pPr>
            <a:r>
              <a:rPr lang="et-EE" dirty="0" smtClean="0"/>
              <a:t>Üsna pea algas ka organiseerumine. Pioneeriks sel alal USA.</a:t>
            </a:r>
          </a:p>
          <a:p>
            <a:pPr marL="0" indent="0">
              <a:buNone/>
            </a:pPr>
            <a:endParaRPr lang="et-EE" dirty="0"/>
          </a:p>
          <a:p>
            <a:pPr marL="0" indent="0">
              <a:buNone/>
            </a:pPr>
            <a:r>
              <a:rPr lang="et-EE" dirty="0" smtClean="0"/>
              <a:t>Üks vanemaid organisatsioone on SIAM (Society for Industrial and Applied Mathematics) loodi 1952. </a:t>
            </a:r>
            <a:endParaRPr lang="et-EE" dirty="0"/>
          </a:p>
        </p:txBody>
      </p:sp>
    </p:spTree>
    <p:extLst>
      <p:ext uri="{BB962C8B-B14F-4D97-AF65-F5344CB8AC3E}">
        <p14:creationId xmlns:p14="http://schemas.microsoft.com/office/powerpoint/2010/main" val="2088940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p:txBody>
          <a:bodyPr>
            <a:normAutofit lnSpcReduction="10000"/>
          </a:bodyPr>
          <a:lstStyle/>
          <a:p>
            <a:pPr marL="0" indent="0">
              <a:buNone/>
            </a:pPr>
            <a:r>
              <a:rPr lang="et-EE" dirty="0" smtClean="0"/>
              <a:t>Euroopas: </a:t>
            </a:r>
          </a:p>
          <a:p>
            <a:pPr marL="0" indent="0">
              <a:buNone/>
            </a:pPr>
            <a:r>
              <a:rPr lang="et-EE" dirty="0" smtClean="0"/>
              <a:t>ECMI (</a:t>
            </a:r>
            <a:r>
              <a:rPr lang="en-US" dirty="0" smtClean="0"/>
              <a:t>European</a:t>
            </a:r>
            <a:r>
              <a:rPr lang="et-EE" dirty="0" smtClean="0"/>
              <a:t> </a:t>
            </a:r>
            <a:r>
              <a:rPr lang="en-US" dirty="0" smtClean="0"/>
              <a:t>Consortium for Mathematics in Industry</a:t>
            </a:r>
            <a:r>
              <a:rPr lang="et-EE" dirty="0" smtClean="0"/>
              <a:t>), loodi 1987.a. </a:t>
            </a:r>
          </a:p>
          <a:p>
            <a:pPr marL="0" indent="0">
              <a:buNone/>
            </a:pPr>
            <a:r>
              <a:rPr lang="et-EE" dirty="0" smtClean="0"/>
              <a:t>Praegu </a:t>
            </a:r>
            <a:r>
              <a:rPr lang="et-EE" dirty="0" smtClean="0"/>
              <a:t>on ECMI-l 111 institutsionaalset liiget. </a:t>
            </a:r>
            <a:endParaRPr lang="et-EE" dirty="0" smtClean="0"/>
          </a:p>
          <a:p>
            <a:pPr marL="0" indent="0">
              <a:buNone/>
            </a:pPr>
            <a:endParaRPr lang="et-EE" dirty="0" smtClean="0"/>
          </a:p>
          <a:p>
            <a:pPr marL="0" indent="0">
              <a:buNone/>
            </a:pPr>
            <a:r>
              <a:rPr lang="et-EE" dirty="0" smtClean="0"/>
              <a:t>EU-MATHS-IN (</a:t>
            </a:r>
            <a:r>
              <a:rPr lang="et-EE" dirty="0"/>
              <a:t>E</a:t>
            </a:r>
            <a:r>
              <a:rPr lang="en-US" dirty="0" err="1" smtClean="0"/>
              <a:t>uropean</a:t>
            </a:r>
            <a:r>
              <a:rPr lang="en-US" dirty="0" smtClean="0"/>
              <a:t> </a:t>
            </a:r>
            <a:r>
              <a:rPr lang="et-EE" dirty="0" smtClean="0"/>
              <a:t>S</a:t>
            </a:r>
            <a:r>
              <a:rPr lang="en-US" dirty="0" err="1" smtClean="0"/>
              <a:t>ervice</a:t>
            </a:r>
            <a:r>
              <a:rPr lang="en-US" dirty="0" smtClean="0"/>
              <a:t> </a:t>
            </a:r>
            <a:r>
              <a:rPr lang="et-EE" dirty="0" smtClean="0"/>
              <a:t>N</a:t>
            </a:r>
            <a:r>
              <a:rPr lang="en-US" dirty="0" err="1" smtClean="0"/>
              <a:t>etwork</a:t>
            </a:r>
            <a:r>
              <a:rPr lang="en-US" dirty="0" smtClean="0"/>
              <a:t> of </a:t>
            </a:r>
            <a:r>
              <a:rPr lang="et-EE" dirty="0" smtClean="0"/>
              <a:t>M</a:t>
            </a:r>
            <a:r>
              <a:rPr lang="en-US" dirty="0" err="1" smtClean="0"/>
              <a:t>athematics</a:t>
            </a:r>
            <a:r>
              <a:rPr lang="en-US" dirty="0" smtClean="0"/>
              <a:t> for </a:t>
            </a:r>
            <a:r>
              <a:rPr lang="et-EE" dirty="0" smtClean="0"/>
              <a:t>I</a:t>
            </a:r>
            <a:r>
              <a:rPr lang="en-US" dirty="0" err="1" smtClean="0"/>
              <a:t>ndustry</a:t>
            </a:r>
            <a:r>
              <a:rPr lang="en-US" dirty="0" smtClean="0"/>
              <a:t> and </a:t>
            </a:r>
            <a:r>
              <a:rPr lang="et-EE" dirty="0" smtClean="0"/>
              <a:t>I</a:t>
            </a:r>
            <a:r>
              <a:rPr lang="en-US" dirty="0" err="1" smtClean="0"/>
              <a:t>nnovation</a:t>
            </a:r>
            <a:r>
              <a:rPr lang="et-EE" dirty="0" smtClean="0"/>
              <a:t>) koondab rahvuslikke tööstusmatemaatika võrke ja keskusi</a:t>
            </a:r>
          </a:p>
          <a:p>
            <a:pPr marL="0" indent="0">
              <a:buNone/>
            </a:pPr>
            <a:r>
              <a:rPr lang="et-EE" dirty="0" smtClean="0"/>
              <a:t>COST Actions</a:t>
            </a:r>
            <a:r>
              <a:rPr lang="et-EE" dirty="0"/>
              <a:t>:  </a:t>
            </a:r>
            <a:r>
              <a:rPr lang="et-EE" dirty="0">
                <a:hlinkClick r:id="rId2"/>
              </a:rPr>
              <a:t>https://</a:t>
            </a:r>
            <a:r>
              <a:rPr lang="et-EE" dirty="0" smtClean="0">
                <a:hlinkClick r:id="rId2"/>
              </a:rPr>
              <a:t>euro-math-soc.eu/industrial-mathematical-activities-europe</a:t>
            </a:r>
            <a:endParaRPr lang="et-EE" dirty="0" smtClean="0"/>
          </a:p>
          <a:p>
            <a:pPr marL="0" indent="0">
              <a:buNone/>
            </a:pPr>
            <a:endParaRPr lang="et-EE" dirty="0" smtClean="0"/>
          </a:p>
          <a:p>
            <a:pPr marL="0" indent="0">
              <a:buNone/>
            </a:pPr>
            <a:endParaRPr lang="et-EE" dirty="0"/>
          </a:p>
        </p:txBody>
      </p:sp>
    </p:spTree>
    <p:extLst>
      <p:ext uri="{BB962C8B-B14F-4D97-AF65-F5344CB8AC3E}">
        <p14:creationId xmlns:p14="http://schemas.microsoft.com/office/powerpoint/2010/main" val="4232039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 </a:t>
            </a:r>
            <a:endParaRPr lang="et-EE" dirty="0"/>
          </a:p>
        </p:txBody>
      </p:sp>
      <p:sp>
        <p:nvSpPr>
          <p:cNvPr id="3" name="Content Placeholder 2"/>
          <p:cNvSpPr>
            <a:spLocks noGrp="1"/>
          </p:cNvSpPr>
          <p:nvPr>
            <p:ph idx="1"/>
          </p:nvPr>
        </p:nvSpPr>
        <p:spPr>
          <a:xfrm>
            <a:off x="838200" y="207818"/>
            <a:ext cx="10515600" cy="5969145"/>
          </a:xfrm>
        </p:spPr>
        <p:txBody>
          <a:bodyPr>
            <a:normAutofit lnSpcReduction="10000"/>
          </a:bodyPr>
          <a:lstStyle/>
          <a:p>
            <a:pPr marL="0" indent="0">
              <a:buNone/>
            </a:pPr>
            <a:r>
              <a:rPr lang="et-EE" dirty="0" smtClean="0"/>
              <a:t>Eestis: </a:t>
            </a:r>
          </a:p>
          <a:p>
            <a:pPr marL="0" indent="0">
              <a:buNone/>
            </a:pPr>
            <a:endParaRPr lang="et-EE" dirty="0"/>
          </a:p>
          <a:p>
            <a:pPr marL="0" indent="0">
              <a:buNone/>
            </a:pPr>
            <a:r>
              <a:rPr lang="et-EE" dirty="0" smtClean="0"/>
              <a:t>Tartu Ülikooli matemaatika Instituut (praegune MSI) on olnud ECMI liige 1993. aastast</a:t>
            </a:r>
          </a:p>
          <a:p>
            <a:pPr marL="0" indent="0">
              <a:buNone/>
            </a:pPr>
            <a:endParaRPr lang="et-EE" dirty="0"/>
          </a:p>
          <a:p>
            <a:pPr marL="0" indent="0">
              <a:buNone/>
            </a:pPr>
            <a:r>
              <a:rPr lang="et-EE" dirty="0" smtClean="0"/>
              <a:t>Tööstusmatemaatika alase tegevuse põhiline eestvedaja Eestis on olnud dotsent Peep Miidla</a:t>
            </a:r>
          </a:p>
          <a:p>
            <a:pPr marL="0" indent="0">
              <a:buNone/>
            </a:pPr>
            <a:endParaRPr lang="et-EE" dirty="0"/>
          </a:p>
          <a:p>
            <a:pPr marL="0" indent="0">
              <a:buNone/>
            </a:pPr>
            <a:r>
              <a:rPr lang="et-EE" dirty="0" smtClean="0"/>
              <a:t>Tema initsiatiivil loodi 2012.a MTÜ Eesti Tööstusmatemaatika Keskus </a:t>
            </a:r>
            <a:r>
              <a:rPr lang="et-EE" dirty="0" smtClean="0"/>
              <a:t>Ksii</a:t>
            </a:r>
          </a:p>
          <a:p>
            <a:pPr marL="0" indent="0">
              <a:buNone/>
            </a:pPr>
            <a:r>
              <a:rPr lang="et-EE" dirty="0">
                <a:hlinkClick r:id="rId2"/>
              </a:rPr>
              <a:t>https://www.facebook.com/ksii11</a:t>
            </a:r>
            <a:r>
              <a:rPr lang="et-EE" dirty="0" smtClean="0">
                <a:hlinkClick r:id="rId2"/>
              </a:rPr>
              <a:t>/</a:t>
            </a:r>
            <a:endParaRPr lang="et-EE" dirty="0" smtClean="0"/>
          </a:p>
          <a:p>
            <a:pPr marL="0" indent="0">
              <a:buNone/>
            </a:pPr>
            <a:endParaRPr lang="et-EE" dirty="0"/>
          </a:p>
          <a:p>
            <a:pPr marL="0" indent="0">
              <a:buNone/>
            </a:pPr>
            <a:r>
              <a:rPr lang="et-EE" dirty="0" smtClean="0"/>
              <a:t>Alates 2019. a on ECMI liikmeks ka TTÜ küberneetika instituut.</a:t>
            </a:r>
          </a:p>
          <a:p>
            <a:pPr marL="0" indent="0">
              <a:buNone/>
            </a:pPr>
            <a:endParaRPr lang="et-EE" dirty="0" smtClean="0"/>
          </a:p>
          <a:p>
            <a:pPr marL="0" indent="0">
              <a:buNone/>
            </a:pPr>
            <a:endParaRPr lang="et-EE" dirty="0"/>
          </a:p>
          <a:p>
            <a:pPr marL="0" indent="0">
              <a:buNone/>
            </a:pPr>
            <a:endParaRPr lang="et-EE" dirty="0" smtClean="0"/>
          </a:p>
          <a:p>
            <a:pPr marL="0" indent="0">
              <a:buNone/>
            </a:pPr>
            <a:endParaRPr lang="et-EE" dirty="0"/>
          </a:p>
          <a:p>
            <a:pPr marL="0" indent="0">
              <a:buNone/>
            </a:pPr>
            <a:endParaRPr lang="et-EE" dirty="0"/>
          </a:p>
        </p:txBody>
      </p:sp>
    </p:spTree>
    <p:extLst>
      <p:ext uri="{BB962C8B-B14F-4D97-AF65-F5344CB8AC3E}">
        <p14:creationId xmlns:p14="http://schemas.microsoft.com/office/powerpoint/2010/main" val="1655242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European Consortium for Mathematics in Industry</a:t>
            </a:r>
            <a:r>
              <a:rPr lang="et-EE" dirty="0"/>
              <a:t> </a:t>
            </a:r>
            <a:r>
              <a:rPr lang="et-EE" dirty="0" smtClean="0"/>
              <a:t>(ECMI)  - Euroopa </a:t>
            </a:r>
            <a:r>
              <a:rPr lang="et-EE" dirty="0"/>
              <a:t>T</a:t>
            </a:r>
            <a:r>
              <a:rPr lang="et-EE" dirty="0" smtClean="0"/>
              <a:t>ööstusmatemaatika </a:t>
            </a:r>
            <a:r>
              <a:rPr lang="et-EE" dirty="0"/>
              <a:t>K</a:t>
            </a:r>
            <a:r>
              <a:rPr lang="et-EE" dirty="0" smtClean="0"/>
              <a:t>onsortsium </a:t>
            </a:r>
            <a:endParaRPr lang="et-EE" dirty="0"/>
          </a:p>
        </p:txBody>
      </p:sp>
      <p:sp>
        <p:nvSpPr>
          <p:cNvPr id="3" name="Content Placeholder 2"/>
          <p:cNvSpPr>
            <a:spLocks noGrp="1"/>
          </p:cNvSpPr>
          <p:nvPr>
            <p:ph idx="1"/>
          </p:nvPr>
        </p:nvSpPr>
        <p:spPr>
          <a:xfrm>
            <a:off x="838200" y="2002271"/>
            <a:ext cx="10515600" cy="4351338"/>
          </a:xfrm>
        </p:spPr>
        <p:txBody>
          <a:bodyPr>
            <a:normAutofit/>
          </a:bodyPr>
          <a:lstStyle/>
          <a:p>
            <a:pPr marL="0" indent="0">
              <a:buNone/>
            </a:pPr>
            <a:r>
              <a:rPr lang="en-US" dirty="0" smtClean="0"/>
              <a:t>ECMI is a consortium of academic institutions and industrial companies that acts co-operatively with the following </a:t>
            </a:r>
            <a:r>
              <a:rPr lang="en-US" b="1" dirty="0" smtClean="0"/>
              <a:t>aims</a:t>
            </a:r>
            <a:r>
              <a:rPr lang="en-US" dirty="0" smtClean="0"/>
              <a:t>:</a:t>
            </a:r>
            <a:endParaRPr lang="et-EE" dirty="0" smtClean="0"/>
          </a:p>
          <a:p>
            <a:pPr marL="0" indent="0">
              <a:buNone/>
            </a:pPr>
            <a:r>
              <a:rPr lang="en-US" dirty="0" smtClean="0"/>
              <a:t>To promote and support the use of mathematical modelling, simulation, and optimization in any activity of social or economic importance.</a:t>
            </a:r>
          </a:p>
          <a:p>
            <a:pPr marL="0" indent="0">
              <a:buNone/>
            </a:pPr>
            <a:r>
              <a:rPr lang="en-US" dirty="0" smtClean="0"/>
              <a:t>To educate Industrial Mathematicians to meet the growing demand for such experts.</a:t>
            </a:r>
          </a:p>
          <a:p>
            <a:pPr marL="0" indent="0">
              <a:buNone/>
            </a:pPr>
            <a:r>
              <a:rPr lang="en-US" dirty="0" smtClean="0"/>
              <a:t>To operate on a European scale.</a:t>
            </a:r>
            <a:endParaRPr lang="et-EE" dirty="0"/>
          </a:p>
        </p:txBody>
      </p:sp>
    </p:spTree>
    <p:extLst>
      <p:ext uri="{BB962C8B-B14F-4D97-AF65-F5344CB8AC3E}">
        <p14:creationId xmlns:p14="http://schemas.microsoft.com/office/powerpoint/2010/main" val="828771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ECMI tegevustest</a:t>
            </a:r>
            <a:endParaRPr lang="et-EE" dirty="0"/>
          </a:p>
        </p:txBody>
      </p:sp>
      <p:sp>
        <p:nvSpPr>
          <p:cNvPr id="3" name="Content Placeholder 2"/>
          <p:cNvSpPr>
            <a:spLocks noGrp="1"/>
          </p:cNvSpPr>
          <p:nvPr>
            <p:ph idx="1"/>
          </p:nvPr>
        </p:nvSpPr>
        <p:spPr/>
        <p:txBody>
          <a:bodyPr>
            <a:normAutofit/>
          </a:bodyPr>
          <a:lstStyle/>
          <a:p>
            <a:r>
              <a:rPr lang="et-EE" dirty="0" smtClean="0"/>
              <a:t>Koostöörühmad tööstusega </a:t>
            </a:r>
            <a:r>
              <a:rPr lang="et-EE" b="1" dirty="0" smtClean="0"/>
              <a:t>ESGI</a:t>
            </a:r>
            <a:r>
              <a:rPr lang="et-EE" dirty="0" smtClean="0"/>
              <a:t> (European Study Groups with Industry). Üheks nädalaks koguneb rahvusvaheline matemaatikust</a:t>
            </a:r>
            <a:r>
              <a:rPr lang="et-EE" dirty="0"/>
              <a:t> </a:t>
            </a:r>
            <a:r>
              <a:rPr lang="et-EE" dirty="0" smtClean="0"/>
              <a:t>koosnev rühm, kes tegeleb ettevõtete poolt esitatud rakendusülesannetega, pakkudes välja lahendusi.</a:t>
            </a:r>
          </a:p>
          <a:p>
            <a:r>
              <a:rPr lang="et-EE" dirty="0" smtClean="0"/>
              <a:t>Esimene ESGI toimus 1968.a Oxfordis ja praegu toimub neid igal aastal 5-7 tk erinevates riikides.</a:t>
            </a:r>
          </a:p>
          <a:p>
            <a:endParaRPr lang="et-EE" dirty="0"/>
          </a:p>
        </p:txBody>
      </p:sp>
    </p:spTree>
    <p:extLst>
      <p:ext uri="{BB962C8B-B14F-4D97-AF65-F5344CB8AC3E}">
        <p14:creationId xmlns:p14="http://schemas.microsoft.com/office/powerpoint/2010/main" val="27574497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ESGI  Tartu Ülikoolis 4-8.02.2019</a:t>
            </a:r>
            <a:endParaRPr lang="et-EE" dirty="0"/>
          </a:p>
        </p:txBody>
      </p:sp>
      <p:sp>
        <p:nvSpPr>
          <p:cNvPr id="3" name="Content Placeholder 2"/>
          <p:cNvSpPr>
            <a:spLocks noGrp="1"/>
          </p:cNvSpPr>
          <p:nvPr>
            <p:ph idx="1"/>
          </p:nvPr>
        </p:nvSpPr>
        <p:spPr/>
        <p:txBody>
          <a:bodyPr>
            <a:normAutofit/>
          </a:bodyPr>
          <a:lstStyle/>
          <a:p>
            <a:pPr marL="0" indent="0">
              <a:buNone/>
            </a:pPr>
            <a:r>
              <a:rPr lang="et-EE" dirty="0" smtClean="0"/>
              <a:t>Organisaator: Peep Miidla</a:t>
            </a:r>
          </a:p>
          <a:p>
            <a:pPr marL="0" indent="0">
              <a:buNone/>
            </a:pPr>
            <a:endParaRPr lang="et-EE" dirty="0"/>
          </a:p>
          <a:p>
            <a:pPr marL="0" indent="0">
              <a:buNone/>
            </a:pPr>
            <a:r>
              <a:rPr lang="et-EE" dirty="0" smtClean="0"/>
              <a:t>Üle 30 eksperdi erinevatest maadest</a:t>
            </a:r>
          </a:p>
          <a:p>
            <a:pPr marL="0" indent="0">
              <a:buNone/>
            </a:pPr>
            <a:endParaRPr lang="et-EE" dirty="0"/>
          </a:p>
          <a:p>
            <a:pPr marL="0" indent="0">
              <a:buNone/>
            </a:pPr>
            <a:r>
              <a:rPr lang="et-EE" dirty="0" smtClean="0"/>
              <a:t>4 ülesannet ettevõtetelt</a:t>
            </a:r>
          </a:p>
          <a:p>
            <a:pPr marL="514350" indent="-514350">
              <a:buAutoNum type="arabicPeriod"/>
            </a:pPr>
            <a:endParaRPr lang="et-EE" dirty="0"/>
          </a:p>
        </p:txBody>
      </p:sp>
    </p:spTree>
    <p:extLst>
      <p:ext uri="{BB962C8B-B14F-4D97-AF65-F5344CB8AC3E}">
        <p14:creationId xmlns:p14="http://schemas.microsoft.com/office/powerpoint/2010/main" val="58501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1825</TotalTime>
  <Words>2451</Words>
  <Application>Microsoft Office PowerPoint</Application>
  <PresentationFormat>Widescreen</PresentationFormat>
  <Paragraphs>202</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Tööstusmatemaatika</vt:lpstr>
      <vt:lpstr> </vt:lpstr>
      <vt:lpstr> </vt:lpstr>
      <vt:lpstr>Ajaloost</vt:lpstr>
      <vt:lpstr> </vt:lpstr>
      <vt:lpstr> </vt:lpstr>
      <vt:lpstr>European Consortium for Mathematics in Industry (ECMI)  - Euroopa Tööstusmatemaatika Konsortsium </vt:lpstr>
      <vt:lpstr>ECMI tegevustest</vt:lpstr>
      <vt:lpstr>ESGI  Tartu Ülikoolis 4-8.02.2019</vt:lpstr>
      <vt:lpstr> </vt:lpstr>
      <vt:lpstr> </vt:lpstr>
      <vt:lpstr> </vt:lpstr>
      <vt:lpstr> </vt:lpstr>
      <vt:lpstr> </vt:lpstr>
      <vt:lpstr> </vt:lpstr>
      <vt:lpstr> </vt:lpstr>
      <vt:lpstr> </vt:lpstr>
      <vt:lpstr>ECMI huvirühmad (Special interest groups)</vt:lpstr>
      <vt:lpstr> </vt:lpstr>
      <vt:lpstr> </vt:lpstr>
      <vt:lpstr>ECMI haridusprogramm</vt:lpstr>
      <vt:lpstr>ECMI magistriõppe näidisprogramm (ECMI model master)</vt:lpstr>
      <vt:lpstr> </vt:lpstr>
      <vt:lpstr> </vt:lpstr>
      <vt:lpstr> </vt:lpstr>
      <vt:lpstr> </vt:lpstr>
      <vt:lpstr> </vt:lpstr>
      <vt:lpstr> </vt:lpstr>
      <vt:lpstr> </vt:lpstr>
      <vt:lpstr> </vt:lpstr>
      <vt:lpstr> </vt:lpstr>
      <vt:lpstr>ECMI muudest tegevustest </vt:lpstr>
      <vt:lpstr> </vt:lpstr>
      <vt:lpstr>Tööstusmatemaatika vajaduse uuring 2007.a Eesti ettevõtete hulgas (P. Miidla poolt teostatud)</vt:lpstr>
      <vt:lpstr>Tööstusmatemaatika vajaduse uuring (jätk)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Jaan Janno</dc:creator>
  <cp:lastModifiedBy>Jaan Janno</cp:lastModifiedBy>
  <cp:revision>76</cp:revision>
  <dcterms:created xsi:type="dcterms:W3CDTF">2020-07-27T06:46:04Z</dcterms:created>
  <dcterms:modified xsi:type="dcterms:W3CDTF">2020-08-15T10:48:17Z</dcterms:modified>
</cp:coreProperties>
</file>